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8" r:id="rId2"/>
    <p:sldId id="259" r:id="rId3"/>
    <p:sldId id="294" r:id="rId4"/>
    <p:sldId id="321" r:id="rId5"/>
    <p:sldId id="347" r:id="rId6"/>
    <p:sldId id="348" r:id="rId7"/>
    <p:sldId id="363" r:id="rId8"/>
    <p:sldId id="329" r:id="rId9"/>
    <p:sldId id="333" r:id="rId10"/>
    <p:sldId id="343" r:id="rId11"/>
    <p:sldId id="364" r:id="rId12"/>
    <p:sldId id="366" r:id="rId13"/>
    <p:sldId id="338" r:id="rId14"/>
    <p:sldId id="351" r:id="rId15"/>
    <p:sldId id="352" r:id="rId16"/>
    <p:sldId id="369" r:id="rId17"/>
    <p:sldId id="340" r:id="rId18"/>
    <p:sldId id="350" r:id="rId19"/>
    <p:sldId id="354" r:id="rId20"/>
    <p:sldId id="355" r:id="rId21"/>
    <p:sldId id="365" r:id="rId22"/>
    <p:sldId id="357" r:id="rId23"/>
    <p:sldId id="353" r:id="rId24"/>
    <p:sldId id="356" r:id="rId25"/>
    <p:sldId id="358" r:id="rId26"/>
    <p:sldId id="359" r:id="rId27"/>
    <p:sldId id="360" r:id="rId28"/>
    <p:sldId id="367" r:id="rId29"/>
    <p:sldId id="361" r:id="rId30"/>
    <p:sldId id="362" r:id="rId31"/>
    <p:sldId id="297" r:id="rId32"/>
    <p:sldId id="368" r:id="rId33"/>
    <p:sldId id="349" r:id="rId34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600"/>
    <a:srgbClr val="FFFFFF"/>
    <a:srgbClr val="D65B0B"/>
    <a:srgbClr val="8064A2"/>
    <a:srgbClr val="E9F1F5"/>
    <a:srgbClr val="CECECE"/>
    <a:srgbClr val="AAAAAA"/>
    <a:srgbClr val="4A5A67"/>
    <a:srgbClr val="CEEBF6"/>
    <a:srgbClr val="A16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33320-2851-4F73-B93A-A9704C8CF9DD}" v="227" dt="2023-12-04T21:55:44.706"/>
    <p1510:client id="{5BB1DD5C-6FE7-2927-7A83-F170FBF735C3}" v="305" dt="2023-12-04T19:04:09.266"/>
    <p1510:client id="{67DA5D2C-FE00-F0B2-E1F8-CE7EE4083892}" v="289" dt="2023-12-04T04:09:33.155"/>
    <p1510:client id="{BA823B1A-2310-1ABA-0AFE-4FEE69734FB2}" v="832" dt="2023-12-04T21:06:32.851"/>
    <p1510:client id="{E8281939-FD01-4CEE-94FF-C003F0E4350D}" v="4764" dt="2023-12-04T21:42:19.111"/>
    <p1510:client id="{FC2F7086-2DC7-F7B4-F8CF-93E7E6224B2B}" v="8" dt="2023-12-04T04:46:57.47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7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Model 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VAE - Digital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02-456C-969D-D380D8619433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SAE - Digital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02-456C-969D-D380D86194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SAE - Analog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0.54</c:v>
                </c:pt>
                <c:pt idx="1">
                  <c:v>0.6</c:v>
                </c:pt>
                <c:pt idx="2">
                  <c:v>0.03</c:v>
                </c:pt>
                <c:pt idx="3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02-456C-969D-D380D861943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VAE - Analog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0.52</c:v>
                </c:pt>
                <c:pt idx="1">
                  <c:v>0.48</c:v>
                </c:pt>
                <c:pt idx="2">
                  <c:v>0.59</c:v>
                </c:pt>
                <c:pt idx="3">
                  <c:v>0.41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02-456C-969D-D380D861943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01344320"/>
        <c:axId val="286724431"/>
      </c:lineChart>
      <c:catAx>
        <c:axId val="21013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724431"/>
        <c:crosses val="autoZero"/>
        <c:auto val="1"/>
        <c:lblAlgn val="ctr"/>
        <c:lblOffset val="100"/>
        <c:noMultiLvlLbl val="0"/>
      </c:catAx>
      <c:valAx>
        <c:axId val="286724431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4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Model 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SAE - Digital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02-456C-969D-D380D86194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VAE - Digital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2234800127434373E-2"/>
                  <c:y val="3.58944645944076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90B-402E-9C84-F7EF48A28803}"/>
                </c:ext>
              </c:extLst>
            </c:dLbl>
            <c:dLbl>
              <c:idx val="1"/>
              <c:layout>
                <c:manualLayout>
                  <c:x val="-4.6413157828389902E-2"/>
                  <c:y val="-3.26874121284778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0B-402E-9C84-F7EF48A288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0.93</c:v>
                </c:pt>
                <c:pt idx="1">
                  <c:v>0.78</c:v>
                </c:pt>
                <c:pt idx="2">
                  <c:v>0.71</c:v>
                </c:pt>
                <c:pt idx="3">
                  <c:v>0.74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02-456C-969D-D380D86194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SAE - Analog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0.31</c:v>
                </c:pt>
                <c:pt idx="1">
                  <c:v>0.24</c:v>
                </c:pt>
                <c:pt idx="2">
                  <c:v>0.61</c:v>
                </c:pt>
                <c:pt idx="3">
                  <c:v>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02-456C-969D-D380D861943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VAE - Analog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0.33</c:v>
                </c:pt>
                <c:pt idx="1">
                  <c:v>0.32</c:v>
                </c:pt>
                <c:pt idx="2">
                  <c:v>0.31</c:v>
                </c:pt>
                <c:pt idx="3">
                  <c:v>0.26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02-456C-969D-D380D861943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01344320"/>
        <c:axId val="286724431"/>
      </c:lineChart>
      <c:catAx>
        <c:axId val="21013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724431"/>
        <c:crosses val="autoZero"/>
        <c:auto val="1"/>
        <c:lblAlgn val="ctr"/>
        <c:lblOffset val="100"/>
        <c:noMultiLvlLbl val="0"/>
      </c:catAx>
      <c:valAx>
        <c:axId val="286724431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4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444834-EC33-408A-B2BA-5B229DBFD2B6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42689F1A-4048-4D3B-8380-AC95AD97CA3B}">
      <dgm:prSet phldrT="[Text]"/>
      <dgm:spPr/>
      <dgm:t>
        <a:bodyPr/>
        <a:lstStyle/>
        <a:p>
          <a:r>
            <a:rPr lang="en-IN"/>
            <a:t>Autoencoder Training</a:t>
          </a:r>
        </a:p>
      </dgm:t>
    </dgm:pt>
    <dgm:pt modelId="{880746EC-0F83-4ED3-854D-56C4A70556C0}" type="parTrans" cxnId="{AFBA559F-DFAA-4315-8878-C097ADF044D7}">
      <dgm:prSet/>
      <dgm:spPr/>
      <dgm:t>
        <a:bodyPr/>
        <a:lstStyle/>
        <a:p>
          <a:endParaRPr lang="en-IN"/>
        </a:p>
      </dgm:t>
    </dgm:pt>
    <dgm:pt modelId="{708168B5-E281-4946-A340-28F0C06ACB32}" type="sibTrans" cxnId="{AFBA559F-DFAA-4315-8878-C097ADF044D7}">
      <dgm:prSet/>
      <dgm:spPr/>
      <dgm:t>
        <a:bodyPr/>
        <a:lstStyle/>
        <a:p>
          <a:endParaRPr lang="en-IN"/>
        </a:p>
      </dgm:t>
    </dgm:pt>
    <dgm:pt modelId="{C754B00F-EAE1-49EE-92FB-FBCBE936453A}">
      <dgm:prSet phldrT="[Text]"/>
      <dgm:spPr/>
      <dgm:t>
        <a:bodyPr/>
        <a:lstStyle/>
        <a:p>
          <a:r>
            <a:rPr lang="en-IN"/>
            <a:t>Calculating Reconstruction Error</a:t>
          </a:r>
        </a:p>
      </dgm:t>
    </dgm:pt>
    <dgm:pt modelId="{3EE5548E-6853-4980-8283-1328904E2211}" type="parTrans" cxnId="{5E07EFAA-4212-45E5-A5F4-7280532B0B20}">
      <dgm:prSet/>
      <dgm:spPr/>
      <dgm:t>
        <a:bodyPr/>
        <a:lstStyle/>
        <a:p>
          <a:endParaRPr lang="en-IN"/>
        </a:p>
      </dgm:t>
    </dgm:pt>
    <dgm:pt modelId="{388FBA89-6F21-4D5B-8825-B98255B1E66D}" type="sibTrans" cxnId="{5E07EFAA-4212-45E5-A5F4-7280532B0B20}">
      <dgm:prSet/>
      <dgm:spPr/>
      <dgm:t>
        <a:bodyPr/>
        <a:lstStyle/>
        <a:p>
          <a:endParaRPr lang="en-IN"/>
        </a:p>
      </dgm:t>
    </dgm:pt>
    <dgm:pt modelId="{145B912C-DC9E-433F-B598-40F6D4693E3A}">
      <dgm:prSet phldrT="[Text]"/>
      <dgm:spPr/>
      <dgm:t>
        <a:bodyPr/>
        <a:lstStyle/>
        <a:p>
          <a:r>
            <a:rPr lang="en-IN"/>
            <a:t>Defining Threshold for each feature</a:t>
          </a:r>
        </a:p>
      </dgm:t>
    </dgm:pt>
    <dgm:pt modelId="{901C5581-293B-4712-A639-9120BD95DD79}" type="parTrans" cxnId="{98D105A0-9476-47B7-BB0E-D2FCF91942CB}">
      <dgm:prSet/>
      <dgm:spPr/>
      <dgm:t>
        <a:bodyPr/>
        <a:lstStyle/>
        <a:p>
          <a:endParaRPr lang="en-IN"/>
        </a:p>
      </dgm:t>
    </dgm:pt>
    <dgm:pt modelId="{C2519A72-A469-45A8-B438-0F8D7AA8DC88}" type="sibTrans" cxnId="{98D105A0-9476-47B7-BB0E-D2FCF91942CB}">
      <dgm:prSet/>
      <dgm:spPr/>
      <dgm:t>
        <a:bodyPr/>
        <a:lstStyle/>
        <a:p>
          <a:endParaRPr lang="en-IN"/>
        </a:p>
      </dgm:t>
    </dgm:pt>
    <dgm:pt modelId="{5C35EFE7-C5C1-4F97-9F1E-201AAB2C7AC1}" type="pres">
      <dgm:prSet presAssocID="{13444834-EC33-408A-B2BA-5B229DBFD2B6}" presName="linearFlow" presStyleCnt="0">
        <dgm:presLayoutVars>
          <dgm:resizeHandles val="exact"/>
        </dgm:presLayoutVars>
      </dgm:prSet>
      <dgm:spPr/>
    </dgm:pt>
    <dgm:pt modelId="{934A34CF-366E-4A81-98F6-00C20E31CF6F}" type="pres">
      <dgm:prSet presAssocID="{42689F1A-4048-4D3B-8380-AC95AD97CA3B}" presName="node" presStyleLbl="node1" presStyleIdx="0" presStyleCnt="3">
        <dgm:presLayoutVars>
          <dgm:bulletEnabled val="1"/>
        </dgm:presLayoutVars>
      </dgm:prSet>
      <dgm:spPr/>
    </dgm:pt>
    <dgm:pt modelId="{2976F46F-ED9D-4C5E-AF09-D31B878A117C}" type="pres">
      <dgm:prSet presAssocID="{708168B5-E281-4946-A340-28F0C06ACB32}" presName="sibTrans" presStyleLbl="sibTrans2D1" presStyleIdx="0" presStyleCnt="2"/>
      <dgm:spPr/>
    </dgm:pt>
    <dgm:pt modelId="{0C0AADC1-5A4C-4567-AC96-0E95E0DFC6CF}" type="pres">
      <dgm:prSet presAssocID="{708168B5-E281-4946-A340-28F0C06ACB32}" presName="connectorText" presStyleLbl="sibTrans2D1" presStyleIdx="0" presStyleCnt="2"/>
      <dgm:spPr/>
    </dgm:pt>
    <dgm:pt modelId="{7CCC7D0E-1023-4CF2-A39F-86DF46573079}" type="pres">
      <dgm:prSet presAssocID="{C754B00F-EAE1-49EE-92FB-FBCBE936453A}" presName="node" presStyleLbl="node1" presStyleIdx="1" presStyleCnt="3">
        <dgm:presLayoutVars>
          <dgm:bulletEnabled val="1"/>
        </dgm:presLayoutVars>
      </dgm:prSet>
      <dgm:spPr/>
    </dgm:pt>
    <dgm:pt modelId="{412F5DC6-F970-4F5B-9F87-20506B9039EE}" type="pres">
      <dgm:prSet presAssocID="{388FBA89-6F21-4D5B-8825-B98255B1E66D}" presName="sibTrans" presStyleLbl="sibTrans2D1" presStyleIdx="1" presStyleCnt="2"/>
      <dgm:spPr/>
    </dgm:pt>
    <dgm:pt modelId="{8421623A-93A6-4D46-955B-4582F4712663}" type="pres">
      <dgm:prSet presAssocID="{388FBA89-6F21-4D5B-8825-B98255B1E66D}" presName="connectorText" presStyleLbl="sibTrans2D1" presStyleIdx="1" presStyleCnt="2"/>
      <dgm:spPr/>
    </dgm:pt>
    <dgm:pt modelId="{6A4C9FE4-30B4-4738-A459-690A5D56D941}" type="pres">
      <dgm:prSet presAssocID="{145B912C-DC9E-433F-B598-40F6D4693E3A}" presName="node" presStyleLbl="node1" presStyleIdx="2" presStyleCnt="3">
        <dgm:presLayoutVars>
          <dgm:bulletEnabled val="1"/>
        </dgm:presLayoutVars>
      </dgm:prSet>
      <dgm:spPr/>
    </dgm:pt>
  </dgm:ptLst>
  <dgm:cxnLst>
    <dgm:cxn modelId="{36615D3F-189A-459F-8209-CC83DB0B6357}" type="presOf" srcId="{388FBA89-6F21-4D5B-8825-B98255B1E66D}" destId="{412F5DC6-F970-4F5B-9F87-20506B9039EE}" srcOrd="0" destOrd="0" presId="urn:microsoft.com/office/officeart/2005/8/layout/process2"/>
    <dgm:cxn modelId="{9AE7F44A-1244-4C2D-9E61-B30C24A5B34C}" type="presOf" srcId="{145B912C-DC9E-433F-B598-40F6D4693E3A}" destId="{6A4C9FE4-30B4-4738-A459-690A5D56D941}" srcOrd="0" destOrd="0" presId="urn:microsoft.com/office/officeart/2005/8/layout/process2"/>
    <dgm:cxn modelId="{47045356-587E-48FF-A370-0C5F2E2214A4}" type="presOf" srcId="{388FBA89-6F21-4D5B-8825-B98255B1E66D}" destId="{8421623A-93A6-4D46-955B-4582F4712663}" srcOrd="1" destOrd="0" presId="urn:microsoft.com/office/officeart/2005/8/layout/process2"/>
    <dgm:cxn modelId="{A384F176-0583-4EBA-B018-E4E5753A74C6}" type="presOf" srcId="{C754B00F-EAE1-49EE-92FB-FBCBE936453A}" destId="{7CCC7D0E-1023-4CF2-A39F-86DF46573079}" srcOrd="0" destOrd="0" presId="urn:microsoft.com/office/officeart/2005/8/layout/process2"/>
    <dgm:cxn modelId="{AFBA559F-DFAA-4315-8878-C097ADF044D7}" srcId="{13444834-EC33-408A-B2BA-5B229DBFD2B6}" destId="{42689F1A-4048-4D3B-8380-AC95AD97CA3B}" srcOrd="0" destOrd="0" parTransId="{880746EC-0F83-4ED3-854D-56C4A70556C0}" sibTransId="{708168B5-E281-4946-A340-28F0C06ACB32}"/>
    <dgm:cxn modelId="{98D105A0-9476-47B7-BB0E-D2FCF91942CB}" srcId="{13444834-EC33-408A-B2BA-5B229DBFD2B6}" destId="{145B912C-DC9E-433F-B598-40F6D4693E3A}" srcOrd="2" destOrd="0" parTransId="{901C5581-293B-4712-A639-9120BD95DD79}" sibTransId="{C2519A72-A469-45A8-B438-0F8D7AA8DC88}"/>
    <dgm:cxn modelId="{7F573EA8-2A09-4A1E-B84C-84ACD4C50B00}" type="presOf" srcId="{42689F1A-4048-4D3B-8380-AC95AD97CA3B}" destId="{934A34CF-366E-4A81-98F6-00C20E31CF6F}" srcOrd="0" destOrd="0" presId="urn:microsoft.com/office/officeart/2005/8/layout/process2"/>
    <dgm:cxn modelId="{5E07EFAA-4212-45E5-A5F4-7280532B0B20}" srcId="{13444834-EC33-408A-B2BA-5B229DBFD2B6}" destId="{C754B00F-EAE1-49EE-92FB-FBCBE936453A}" srcOrd="1" destOrd="0" parTransId="{3EE5548E-6853-4980-8283-1328904E2211}" sibTransId="{388FBA89-6F21-4D5B-8825-B98255B1E66D}"/>
    <dgm:cxn modelId="{D2234EB1-E505-43F2-B649-C82CC5653410}" type="presOf" srcId="{13444834-EC33-408A-B2BA-5B229DBFD2B6}" destId="{5C35EFE7-C5C1-4F97-9F1E-201AAB2C7AC1}" srcOrd="0" destOrd="0" presId="urn:microsoft.com/office/officeart/2005/8/layout/process2"/>
    <dgm:cxn modelId="{D8BBCFE7-B3E8-4F6B-A11F-EEAE4FC156A0}" type="presOf" srcId="{708168B5-E281-4946-A340-28F0C06ACB32}" destId="{0C0AADC1-5A4C-4567-AC96-0E95E0DFC6CF}" srcOrd="1" destOrd="0" presId="urn:microsoft.com/office/officeart/2005/8/layout/process2"/>
    <dgm:cxn modelId="{54F80EE8-EE4D-4A3E-BDD4-16A1ABD3CC54}" type="presOf" srcId="{708168B5-E281-4946-A340-28F0C06ACB32}" destId="{2976F46F-ED9D-4C5E-AF09-D31B878A117C}" srcOrd="0" destOrd="0" presId="urn:microsoft.com/office/officeart/2005/8/layout/process2"/>
    <dgm:cxn modelId="{B842C953-1D2D-4A06-9F8D-D3ECA58AC606}" type="presParOf" srcId="{5C35EFE7-C5C1-4F97-9F1E-201AAB2C7AC1}" destId="{934A34CF-366E-4A81-98F6-00C20E31CF6F}" srcOrd="0" destOrd="0" presId="urn:microsoft.com/office/officeart/2005/8/layout/process2"/>
    <dgm:cxn modelId="{CF55CAED-3DBA-40DB-A6B3-B4BC859606D3}" type="presParOf" srcId="{5C35EFE7-C5C1-4F97-9F1E-201AAB2C7AC1}" destId="{2976F46F-ED9D-4C5E-AF09-D31B878A117C}" srcOrd="1" destOrd="0" presId="urn:microsoft.com/office/officeart/2005/8/layout/process2"/>
    <dgm:cxn modelId="{E5BBA33E-DDFF-4E08-BEA6-D52BDCD18AFA}" type="presParOf" srcId="{2976F46F-ED9D-4C5E-AF09-D31B878A117C}" destId="{0C0AADC1-5A4C-4567-AC96-0E95E0DFC6CF}" srcOrd="0" destOrd="0" presId="urn:microsoft.com/office/officeart/2005/8/layout/process2"/>
    <dgm:cxn modelId="{F9CEE4C0-C1CA-434B-AE8D-8F94C77EF69F}" type="presParOf" srcId="{5C35EFE7-C5C1-4F97-9F1E-201AAB2C7AC1}" destId="{7CCC7D0E-1023-4CF2-A39F-86DF46573079}" srcOrd="2" destOrd="0" presId="urn:microsoft.com/office/officeart/2005/8/layout/process2"/>
    <dgm:cxn modelId="{476ECB54-1065-45F0-BBAB-E863685BA681}" type="presParOf" srcId="{5C35EFE7-C5C1-4F97-9F1E-201AAB2C7AC1}" destId="{412F5DC6-F970-4F5B-9F87-20506B9039EE}" srcOrd="3" destOrd="0" presId="urn:microsoft.com/office/officeart/2005/8/layout/process2"/>
    <dgm:cxn modelId="{F52F3E8F-4E23-40AE-8F8B-DCA45171E7AD}" type="presParOf" srcId="{412F5DC6-F970-4F5B-9F87-20506B9039EE}" destId="{8421623A-93A6-4D46-955B-4582F4712663}" srcOrd="0" destOrd="0" presId="urn:microsoft.com/office/officeart/2005/8/layout/process2"/>
    <dgm:cxn modelId="{EC45F367-A5DC-4424-B854-E22BEF0E76FC}" type="presParOf" srcId="{5C35EFE7-C5C1-4F97-9F1E-201AAB2C7AC1}" destId="{6A4C9FE4-30B4-4738-A459-690A5D56D94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4834-EC33-408A-B2BA-5B229DBFD2B6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2689F1A-4048-4D3B-8380-AC95AD97CA3B}">
      <dgm:prSet phldrT="[Text]"/>
      <dgm:spPr/>
      <dgm:t>
        <a:bodyPr/>
        <a:lstStyle/>
        <a:p>
          <a:r>
            <a:rPr lang="en-IN"/>
            <a:t>Model</a:t>
          </a:r>
        </a:p>
      </dgm:t>
    </dgm:pt>
    <dgm:pt modelId="{880746EC-0F83-4ED3-854D-56C4A70556C0}" type="parTrans" cxnId="{AFBA559F-DFAA-4315-8878-C097ADF044D7}">
      <dgm:prSet/>
      <dgm:spPr/>
      <dgm:t>
        <a:bodyPr/>
        <a:lstStyle/>
        <a:p>
          <a:endParaRPr lang="en-IN"/>
        </a:p>
      </dgm:t>
    </dgm:pt>
    <dgm:pt modelId="{708168B5-E281-4946-A340-28F0C06ACB32}" type="sibTrans" cxnId="{AFBA559F-DFAA-4315-8878-C097ADF044D7}">
      <dgm:prSet/>
      <dgm:spPr/>
      <dgm:t>
        <a:bodyPr/>
        <a:lstStyle/>
        <a:p>
          <a:endParaRPr lang="en-IN"/>
        </a:p>
      </dgm:t>
    </dgm:pt>
    <dgm:pt modelId="{C754B00F-EAE1-49EE-92FB-FBCBE936453A}">
      <dgm:prSet phldrT="[Text]"/>
      <dgm:spPr/>
      <dgm:t>
        <a:bodyPr/>
        <a:lstStyle/>
        <a:p>
          <a:r>
            <a:rPr lang="en-IN"/>
            <a:t>Calculating Reconstruction Error</a:t>
          </a:r>
        </a:p>
      </dgm:t>
    </dgm:pt>
    <dgm:pt modelId="{3EE5548E-6853-4980-8283-1328904E2211}" type="parTrans" cxnId="{5E07EFAA-4212-45E5-A5F4-7280532B0B20}">
      <dgm:prSet/>
      <dgm:spPr/>
      <dgm:t>
        <a:bodyPr/>
        <a:lstStyle/>
        <a:p>
          <a:endParaRPr lang="en-IN"/>
        </a:p>
      </dgm:t>
    </dgm:pt>
    <dgm:pt modelId="{388FBA89-6F21-4D5B-8825-B98255B1E66D}" type="sibTrans" cxnId="{5E07EFAA-4212-45E5-A5F4-7280532B0B20}">
      <dgm:prSet/>
      <dgm:spPr/>
      <dgm:t>
        <a:bodyPr/>
        <a:lstStyle/>
        <a:p>
          <a:endParaRPr lang="en-IN"/>
        </a:p>
      </dgm:t>
    </dgm:pt>
    <dgm:pt modelId="{145B912C-DC9E-433F-B598-40F6D4693E3A}">
      <dgm:prSet phldrT="[Text]"/>
      <dgm:spPr/>
      <dgm:t>
        <a:bodyPr/>
        <a:lstStyle/>
        <a:p>
          <a:r>
            <a:rPr lang="en-IN"/>
            <a:t>Anomaly Detection</a:t>
          </a:r>
        </a:p>
        <a:p>
          <a:r>
            <a:rPr lang="en-IN"/>
            <a:t>(Comparing with Threshold)</a:t>
          </a:r>
        </a:p>
      </dgm:t>
    </dgm:pt>
    <dgm:pt modelId="{901C5581-293B-4712-A639-9120BD95DD79}" type="parTrans" cxnId="{98D105A0-9476-47B7-BB0E-D2FCF91942CB}">
      <dgm:prSet/>
      <dgm:spPr/>
      <dgm:t>
        <a:bodyPr/>
        <a:lstStyle/>
        <a:p>
          <a:endParaRPr lang="en-IN"/>
        </a:p>
      </dgm:t>
    </dgm:pt>
    <dgm:pt modelId="{C2519A72-A469-45A8-B438-0F8D7AA8DC88}" type="sibTrans" cxnId="{98D105A0-9476-47B7-BB0E-D2FCF91942CB}">
      <dgm:prSet/>
      <dgm:spPr/>
      <dgm:t>
        <a:bodyPr/>
        <a:lstStyle/>
        <a:p>
          <a:endParaRPr lang="en-IN"/>
        </a:p>
      </dgm:t>
    </dgm:pt>
    <dgm:pt modelId="{5C35EFE7-C5C1-4F97-9F1E-201AAB2C7AC1}" type="pres">
      <dgm:prSet presAssocID="{13444834-EC33-408A-B2BA-5B229DBFD2B6}" presName="linearFlow" presStyleCnt="0">
        <dgm:presLayoutVars>
          <dgm:resizeHandles val="exact"/>
        </dgm:presLayoutVars>
      </dgm:prSet>
      <dgm:spPr/>
    </dgm:pt>
    <dgm:pt modelId="{934A34CF-366E-4A81-98F6-00C20E31CF6F}" type="pres">
      <dgm:prSet presAssocID="{42689F1A-4048-4D3B-8380-AC95AD97CA3B}" presName="node" presStyleLbl="node1" presStyleIdx="0" presStyleCnt="3">
        <dgm:presLayoutVars>
          <dgm:bulletEnabled val="1"/>
        </dgm:presLayoutVars>
      </dgm:prSet>
      <dgm:spPr/>
    </dgm:pt>
    <dgm:pt modelId="{2976F46F-ED9D-4C5E-AF09-D31B878A117C}" type="pres">
      <dgm:prSet presAssocID="{708168B5-E281-4946-A340-28F0C06ACB32}" presName="sibTrans" presStyleLbl="sibTrans2D1" presStyleIdx="0" presStyleCnt="2"/>
      <dgm:spPr/>
    </dgm:pt>
    <dgm:pt modelId="{0C0AADC1-5A4C-4567-AC96-0E95E0DFC6CF}" type="pres">
      <dgm:prSet presAssocID="{708168B5-E281-4946-A340-28F0C06ACB32}" presName="connectorText" presStyleLbl="sibTrans2D1" presStyleIdx="0" presStyleCnt="2"/>
      <dgm:spPr/>
    </dgm:pt>
    <dgm:pt modelId="{7CCC7D0E-1023-4CF2-A39F-86DF46573079}" type="pres">
      <dgm:prSet presAssocID="{C754B00F-EAE1-49EE-92FB-FBCBE936453A}" presName="node" presStyleLbl="node1" presStyleIdx="1" presStyleCnt="3">
        <dgm:presLayoutVars>
          <dgm:bulletEnabled val="1"/>
        </dgm:presLayoutVars>
      </dgm:prSet>
      <dgm:spPr/>
    </dgm:pt>
    <dgm:pt modelId="{412F5DC6-F970-4F5B-9F87-20506B9039EE}" type="pres">
      <dgm:prSet presAssocID="{388FBA89-6F21-4D5B-8825-B98255B1E66D}" presName="sibTrans" presStyleLbl="sibTrans2D1" presStyleIdx="1" presStyleCnt="2"/>
      <dgm:spPr/>
    </dgm:pt>
    <dgm:pt modelId="{8421623A-93A6-4D46-955B-4582F4712663}" type="pres">
      <dgm:prSet presAssocID="{388FBA89-6F21-4D5B-8825-B98255B1E66D}" presName="connectorText" presStyleLbl="sibTrans2D1" presStyleIdx="1" presStyleCnt="2"/>
      <dgm:spPr/>
    </dgm:pt>
    <dgm:pt modelId="{6A4C9FE4-30B4-4738-A459-690A5D56D941}" type="pres">
      <dgm:prSet presAssocID="{145B912C-DC9E-433F-B598-40F6D4693E3A}" presName="node" presStyleLbl="node1" presStyleIdx="2" presStyleCnt="3">
        <dgm:presLayoutVars>
          <dgm:bulletEnabled val="1"/>
        </dgm:presLayoutVars>
      </dgm:prSet>
      <dgm:spPr/>
    </dgm:pt>
  </dgm:ptLst>
  <dgm:cxnLst>
    <dgm:cxn modelId="{36615D3F-189A-459F-8209-CC83DB0B6357}" type="presOf" srcId="{388FBA89-6F21-4D5B-8825-B98255B1E66D}" destId="{412F5DC6-F970-4F5B-9F87-20506B9039EE}" srcOrd="0" destOrd="0" presId="urn:microsoft.com/office/officeart/2005/8/layout/process2"/>
    <dgm:cxn modelId="{9AE7F44A-1244-4C2D-9E61-B30C24A5B34C}" type="presOf" srcId="{145B912C-DC9E-433F-B598-40F6D4693E3A}" destId="{6A4C9FE4-30B4-4738-A459-690A5D56D941}" srcOrd="0" destOrd="0" presId="urn:microsoft.com/office/officeart/2005/8/layout/process2"/>
    <dgm:cxn modelId="{47045356-587E-48FF-A370-0C5F2E2214A4}" type="presOf" srcId="{388FBA89-6F21-4D5B-8825-B98255B1E66D}" destId="{8421623A-93A6-4D46-955B-4582F4712663}" srcOrd="1" destOrd="0" presId="urn:microsoft.com/office/officeart/2005/8/layout/process2"/>
    <dgm:cxn modelId="{A384F176-0583-4EBA-B018-E4E5753A74C6}" type="presOf" srcId="{C754B00F-EAE1-49EE-92FB-FBCBE936453A}" destId="{7CCC7D0E-1023-4CF2-A39F-86DF46573079}" srcOrd="0" destOrd="0" presId="urn:microsoft.com/office/officeart/2005/8/layout/process2"/>
    <dgm:cxn modelId="{AFBA559F-DFAA-4315-8878-C097ADF044D7}" srcId="{13444834-EC33-408A-B2BA-5B229DBFD2B6}" destId="{42689F1A-4048-4D3B-8380-AC95AD97CA3B}" srcOrd="0" destOrd="0" parTransId="{880746EC-0F83-4ED3-854D-56C4A70556C0}" sibTransId="{708168B5-E281-4946-A340-28F0C06ACB32}"/>
    <dgm:cxn modelId="{98D105A0-9476-47B7-BB0E-D2FCF91942CB}" srcId="{13444834-EC33-408A-B2BA-5B229DBFD2B6}" destId="{145B912C-DC9E-433F-B598-40F6D4693E3A}" srcOrd="2" destOrd="0" parTransId="{901C5581-293B-4712-A639-9120BD95DD79}" sibTransId="{C2519A72-A469-45A8-B438-0F8D7AA8DC88}"/>
    <dgm:cxn modelId="{7F573EA8-2A09-4A1E-B84C-84ACD4C50B00}" type="presOf" srcId="{42689F1A-4048-4D3B-8380-AC95AD97CA3B}" destId="{934A34CF-366E-4A81-98F6-00C20E31CF6F}" srcOrd="0" destOrd="0" presId="urn:microsoft.com/office/officeart/2005/8/layout/process2"/>
    <dgm:cxn modelId="{5E07EFAA-4212-45E5-A5F4-7280532B0B20}" srcId="{13444834-EC33-408A-B2BA-5B229DBFD2B6}" destId="{C754B00F-EAE1-49EE-92FB-FBCBE936453A}" srcOrd="1" destOrd="0" parTransId="{3EE5548E-6853-4980-8283-1328904E2211}" sibTransId="{388FBA89-6F21-4D5B-8825-B98255B1E66D}"/>
    <dgm:cxn modelId="{D2234EB1-E505-43F2-B649-C82CC5653410}" type="presOf" srcId="{13444834-EC33-408A-B2BA-5B229DBFD2B6}" destId="{5C35EFE7-C5C1-4F97-9F1E-201AAB2C7AC1}" srcOrd="0" destOrd="0" presId="urn:microsoft.com/office/officeart/2005/8/layout/process2"/>
    <dgm:cxn modelId="{D8BBCFE7-B3E8-4F6B-A11F-EEAE4FC156A0}" type="presOf" srcId="{708168B5-E281-4946-A340-28F0C06ACB32}" destId="{0C0AADC1-5A4C-4567-AC96-0E95E0DFC6CF}" srcOrd="1" destOrd="0" presId="urn:microsoft.com/office/officeart/2005/8/layout/process2"/>
    <dgm:cxn modelId="{54F80EE8-EE4D-4A3E-BDD4-16A1ABD3CC54}" type="presOf" srcId="{708168B5-E281-4946-A340-28F0C06ACB32}" destId="{2976F46F-ED9D-4C5E-AF09-D31B878A117C}" srcOrd="0" destOrd="0" presId="urn:microsoft.com/office/officeart/2005/8/layout/process2"/>
    <dgm:cxn modelId="{B842C953-1D2D-4A06-9F8D-D3ECA58AC606}" type="presParOf" srcId="{5C35EFE7-C5C1-4F97-9F1E-201AAB2C7AC1}" destId="{934A34CF-366E-4A81-98F6-00C20E31CF6F}" srcOrd="0" destOrd="0" presId="urn:microsoft.com/office/officeart/2005/8/layout/process2"/>
    <dgm:cxn modelId="{CF55CAED-3DBA-40DB-A6B3-B4BC859606D3}" type="presParOf" srcId="{5C35EFE7-C5C1-4F97-9F1E-201AAB2C7AC1}" destId="{2976F46F-ED9D-4C5E-AF09-D31B878A117C}" srcOrd="1" destOrd="0" presId="urn:microsoft.com/office/officeart/2005/8/layout/process2"/>
    <dgm:cxn modelId="{E5BBA33E-DDFF-4E08-BEA6-D52BDCD18AFA}" type="presParOf" srcId="{2976F46F-ED9D-4C5E-AF09-D31B878A117C}" destId="{0C0AADC1-5A4C-4567-AC96-0E95E0DFC6CF}" srcOrd="0" destOrd="0" presId="urn:microsoft.com/office/officeart/2005/8/layout/process2"/>
    <dgm:cxn modelId="{F9CEE4C0-C1CA-434B-AE8D-8F94C77EF69F}" type="presParOf" srcId="{5C35EFE7-C5C1-4F97-9F1E-201AAB2C7AC1}" destId="{7CCC7D0E-1023-4CF2-A39F-86DF46573079}" srcOrd="2" destOrd="0" presId="urn:microsoft.com/office/officeart/2005/8/layout/process2"/>
    <dgm:cxn modelId="{476ECB54-1065-45F0-BBAB-E863685BA681}" type="presParOf" srcId="{5C35EFE7-C5C1-4F97-9F1E-201AAB2C7AC1}" destId="{412F5DC6-F970-4F5B-9F87-20506B9039EE}" srcOrd="3" destOrd="0" presId="urn:microsoft.com/office/officeart/2005/8/layout/process2"/>
    <dgm:cxn modelId="{F52F3E8F-4E23-40AE-8F8B-DCA45171E7AD}" type="presParOf" srcId="{412F5DC6-F970-4F5B-9F87-20506B9039EE}" destId="{8421623A-93A6-4D46-955B-4582F4712663}" srcOrd="0" destOrd="0" presId="urn:microsoft.com/office/officeart/2005/8/layout/process2"/>
    <dgm:cxn modelId="{EC45F367-A5DC-4424-B854-E22BEF0E76FC}" type="presParOf" srcId="{5C35EFE7-C5C1-4F97-9F1E-201AAB2C7AC1}" destId="{6A4C9FE4-30B4-4738-A459-690A5D56D94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A34CF-366E-4A81-98F6-00C20E31CF6F}">
      <dsp:nvSpPr>
        <dsp:cNvPr id="0" name=""/>
        <dsp:cNvSpPr/>
      </dsp:nvSpPr>
      <dsp:spPr>
        <a:xfrm>
          <a:off x="1833853" y="0"/>
          <a:ext cx="2092933" cy="8906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Autoencoder Training</a:t>
          </a:r>
        </a:p>
      </dsp:txBody>
      <dsp:txXfrm>
        <a:off x="1859938" y="26085"/>
        <a:ext cx="2040763" cy="838440"/>
      </dsp:txXfrm>
    </dsp:sp>
    <dsp:sp modelId="{2976F46F-ED9D-4C5E-AF09-D31B878A117C}">
      <dsp:nvSpPr>
        <dsp:cNvPr id="0" name=""/>
        <dsp:cNvSpPr/>
      </dsp:nvSpPr>
      <dsp:spPr>
        <a:xfrm rot="5400000">
          <a:off x="2713331" y="912875"/>
          <a:ext cx="333978" cy="400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60089" y="946273"/>
        <a:ext cx="240464" cy="233785"/>
      </dsp:txXfrm>
    </dsp:sp>
    <dsp:sp modelId="{7CCC7D0E-1023-4CF2-A39F-86DF46573079}">
      <dsp:nvSpPr>
        <dsp:cNvPr id="0" name=""/>
        <dsp:cNvSpPr/>
      </dsp:nvSpPr>
      <dsp:spPr>
        <a:xfrm>
          <a:off x="1833853" y="1335915"/>
          <a:ext cx="2092933" cy="8906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Calculating Reconstruction Error</a:t>
          </a:r>
        </a:p>
      </dsp:txBody>
      <dsp:txXfrm>
        <a:off x="1859938" y="1362000"/>
        <a:ext cx="2040763" cy="838440"/>
      </dsp:txXfrm>
    </dsp:sp>
    <dsp:sp modelId="{412F5DC6-F970-4F5B-9F87-20506B9039EE}">
      <dsp:nvSpPr>
        <dsp:cNvPr id="0" name=""/>
        <dsp:cNvSpPr/>
      </dsp:nvSpPr>
      <dsp:spPr>
        <a:xfrm rot="5400000">
          <a:off x="2713331" y="2248790"/>
          <a:ext cx="333978" cy="400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60089" y="2282188"/>
        <a:ext cx="240464" cy="233785"/>
      </dsp:txXfrm>
    </dsp:sp>
    <dsp:sp modelId="{6A4C9FE4-30B4-4738-A459-690A5D56D941}">
      <dsp:nvSpPr>
        <dsp:cNvPr id="0" name=""/>
        <dsp:cNvSpPr/>
      </dsp:nvSpPr>
      <dsp:spPr>
        <a:xfrm>
          <a:off x="1833853" y="2671830"/>
          <a:ext cx="2092933" cy="8906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Defining Threshold for each feature</a:t>
          </a:r>
        </a:p>
      </dsp:txBody>
      <dsp:txXfrm>
        <a:off x="1859938" y="2697915"/>
        <a:ext cx="2040763" cy="838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A34CF-366E-4A81-98F6-00C20E31CF6F}">
      <dsp:nvSpPr>
        <dsp:cNvPr id="0" name=""/>
        <dsp:cNvSpPr/>
      </dsp:nvSpPr>
      <dsp:spPr>
        <a:xfrm>
          <a:off x="18608" y="0"/>
          <a:ext cx="2464400" cy="702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Model</a:t>
          </a:r>
        </a:p>
      </dsp:txBody>
      <dsp:txXfrm>
        <a:off x="39171" y="20563"/>
        <a:ext cx="2423274" cy="660951"/>
      </dsp:txXfrm>
    </dsp:sp>
    <dsp:sp modelId="{2976F46F-ED9D-4C5E-AF09-D31B878A117C}">
      <dsp:nvSpPr>
        <dsp:cNvPr id="0" name=""/>
        <dsp:cNvSpPr/>
      </dsp:nvSpPr>
      <dsp:spPr>
        <a:xfrm rot="5400000">
          <a:off x="1119169" y="719629"/>
          <a:ext cx="263278" cy="315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1156029" y="745957"/>
        <a:ext cx="189560" cy="184295"/>
      </dsp:txXfrm>
    </dsp:sp>
    <dsp:sp modelId="{7CCC7D0E-1023-4CF2-A39F-86DF46573079}">
      <dsp:nvSpPr>
        <dsp:cNvPr id="0" name=""/>
        <dsp:cNvSpPr/>
      </dsp:nvSpPr>
      <dsp:spPr>
        <a:xfrm>
          <a:off x="18608" y="1053115"/>
          <a:ext cx="2464400" cy="702077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Calculating Reconstruction Error</a:t>
          </a:r>
        </a:p>
      </dsp:txBody>
      <dsp:txXfrm>
        <a:off x="39171" y="1073678"/>
        <a:ext cx="2423274" cy="660951"/>
      </dsp:txXfrm>
    </dsp:sp>
    <dsp:sp modelId="{412F5DC6-F970-4F5B-9F87-20506B9039EE}">
      <dsp:nvSpPr>
        <dsp:cNvPr id="0" name=""/>
        <dsp:cNvSpPr/>
      </dsp:nvSpPr>
      <dsp:spPr>
        <a:xfrm rot="5400000">
          <a:off x="1119169" y="1772745"/>
          <a:ext cx="263278" cy="315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1156029" y="1799073"/>
        <a:ext cx="189560" cy="184295"/>
      </dsp:txXfrm>
    </dsp:sp>
    <dsp:sp modelId="{6A4C9FE4-30B4-4738-A459-690A5D56D941}">
      <dsp:nvSpPr>
        <dsp:cNvPr id="0" name=""/>
        <dsp:cNvSpPr/>
      </dsp:nvSpPr>
      <dsp:spPr>
        <a:xfrm>
          <a:off x="18608" y="2106231"/>
          <a:ext cx="2464400" cy="70207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Anomaly Detection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(Comparing with Threshold)</a:t>
          </a:r>
        </a:p>
      </dsp:txBody>
      <dsp:txXfrm>
        <a:off x="39171" y="2126794"/>
        <a:ext cx="2423274" cy="6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BC25DC-BAA1-4C0D-94E4-3DD986568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3528" y="4437112"/>
            <a:ext cx="4392488" cy="71891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2492896"/>
            <a:ext cx="4392488" cy="21602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B76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EBAC06-95D1-4B5E-87A3-D797D5FA3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2">
            <a:extLst>
              <a:ext uri="{FF2B5EF4-FFF2-40B4-BE49-F238E27FC236}">
                <a16:creationId xmlns:a16="http://schemas.microsoft.com/office/drawing/2014/main" id="{C122EDE1-F781-43C9-A7D9-FC53E338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2DB18B4B-3033-4389-A0FF-1E99F895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21297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E55C955D-0AA6-4AE2-BC30-96770CA7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51"/>
          <a:stretch/>
        </p:blipFill>
        <p:spPr bwMode="auto">
          <a:xfrm>
            <a:off x="0" y="-27384"/>
            <a:ext cx="9144000" cy="9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526" y="44624"/>
            <a:ext cx="8235273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451527" y="1159113"/>
            <a:ext cx="8252554" cy="522221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  <p:sp>
        <p:nvSpPr>
          <p:cNvPr id="8" name="날짜 개체 틀 2">
            <a:extLst>
              <a:ext uri="{FF2B5EF4-FFF2-40B4-BE49-F238E27FC236}">
                <a16:creationId xmlns:a16="http://schemas.microsoft.com/office/drawing/2014/main" id="{7FB1EED1-2D02-4D2F-A945-5569F7DB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2E0106BD-7E40-4D8B-B1B6-37FD79EB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21297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02E8AF82-D6C1-4FB8-A50A-E131AAC4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2">
            <a:extLst>
              <a:ext uri="{FF2B5EF4-FFF2-40B4-BE49-F238E27FC236}">
                <a16:creationId xmlns:a16="http://schemas.microsoft.com/office/drawing/2014/main" id="{E1FA80DD-C21E-44E0-8986-1C9E9D1B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16" name="바닥글 개체 틀 3">
            <a:extLst>
              <a:ext uri="{FF2B5EF4-FFF2-40B4-BE49-F238E27FC236}">
                <a16:creationId xmlns:a16="http://schemas.microsoft.com/office/drawing/2014/main" id="{AC955E13-3A34-469C-BB8B-A93DA190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21297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3ADA09ED-E8DC-457D-A584-5BF9EC83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EFF718A-9BF7-498E-8D68-4C081985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26" y="44624"/>
            <a:ext cx="8235273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A0D98AE-D395-4A2E-BD93-6F2458A86C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527" y="1159113"/>
            <a:ext cx="8252554" cy="522221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521297"/>
            <a:ext cx="2895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521297"/>
            <a:ext cx="2133600" cy="2920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123728" y="3573016"/>
            <a:ext cx="7020272" cy="129614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D65B0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21297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1297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21297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1930233"/>
            <a:ext cx="4224867" cy="1800200"/>
          </a:xfrm>
          <a:prstGeom prst="snip1Rect">
            <a:avLst>
              <a:gd name="adj" fmla="val 0"/>
            </a:avLst>
          </a:prstGeom>
          <a:solidFill>
            <a:srgbClr val="FFFFFF">
              <a:alpha val="54902"/>
            </a:srgbClr>
          </a:solidFill>
        </p:spPr>
        <p:txBody>
          <a:bodyPr/>
          <a:lstStyle/>
          <a:p>
            <a:pPr marL="182880"/>
            <a:r>
              <a:rPr lang="en-US" altLang="ko-KR" sz="3200" b="1"/>
              <a:t>Metro Rail – Predictive Maintenance Based On Anomaly Detection</a:t>
            </a:r>
            <a:endParaRPr lang="ko-KR" altLang="en-US" sz="3200" b="1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094FE112-40C8-F3A9-9A31-1E7C296A2092}"/>
              </a:ext>
            </a:extLst>
          </p:cNvPr>
          <p:cNvSpPr txBox="1">
            <a:spLocks/>
          </p:cNvSpPr>
          <p:nvPr/>
        </p:nvSpPr>
        <p:spPr>
          <a:xfrm>
            <a:off x="-1" y="3730433"/>
            <a:ext cx="4986867" cy="1871134"/>
          </a:xfrm>
          <a:prstGeom prst="rect">
            <a:avLst/>
          </a:prstGeom>
          <a:solidFill>
            <a:srgbClr val="FFFFFF">
              <a:alpha val="54902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B76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182880">
              <a:spcBef>
                <a:spcPts val="0"/>
              </a:spcBef>
              <a:spcAft>
                <a:spcPts val="600"/>
              </a:spcAft>
            </a:pPr>
            <a:r>
              <a:rPr lang="en-US" altLang="ko-KR" sz="1600" b="1">
                <a:solidFill>
                  <a:schemeClr val="tx1"/>
                </a:solidFill>
              </a:rPr>
              <a:t>Group 21:</a:t>
            </a:r>
            <a:endParaRPr lang="en-US" altLang="ko-KR" sz="1600">
              <a:solidFill>
                <a:schemeClr val="tx1"/>
              </a:solidFill>
            </a:endParaRPr>
          </a:p>
          <a:p>
            <a:pPr marL="46863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/>
                </a:solidFill>
              </a:rPr>
              <a:t>Vishal Anand Gupta</a:t>
            </a:r>
          </a:p>
          <a:p>
            <a:pPr marL="46863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Rathil Madihalli</a:t>
            </a:r>
          </a:p>
          <a:p>
            <a:pPr marL="46863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Sanyam Jain</a:t>
            </a:r>
          </a:p>
          <a:p>
            <a:pPr marL="46863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Pritesh Singh</a:t>
            </a:r>
          </a:p>
          <a:p>
            <a:pPr marL="46863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Karthick Vel</a:t>
            </a:r>
          </a:p>
          <a:p>
            <a:pPr marL="182880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BF7BDADC-F6FB-78E0-FF64-8725E51C20CF}"/>
              </a:ext>
            </a:extLst>
          </p:cNvPr>
          <p:cNvSpPr txBox="1">
            <a:spLocks/>
          </p:cNvSpPr>
          <p:nvPr/>
        </p:nvSpPr>
        <p:spPr>
          <a:xfrm>
            <a:off x="4224867" y="1930233"/>
            <a:ext cx="761999" cy="1800200"/>
          </a:xfrm>
          <a:prstGeom prst="rtTriangle">
            <a:avLst/>
          </a:prstGeom>
          <a:solidFill>
            <a:srgbClr val="FFFFFF">
              <a:alpha val="54902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B76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182880"/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blue lines&#10;&#10;Description automatically generated">
            <a:extLst>
              <a:ext uri="{FF2B5EF4-FFF2-40B4-BE49-F238E27FC236}">
                <a16:creationId xmlns:a16="http://schemas.microsoft.com/office/drawing/2014/main" id="{2E226CF4-D417-41DE-B1C6-AFEDD625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1"/>
          <a:stretch/>
        </p:blipFill>
        <p:spPr>
          <a:xfrm>
            <a:off x="4760821" y="1326621"/>
            <a:ext cx="4248472" cy="498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group of blue lines&#10;&#10;Description automatically generated">
            <a:extLst>
              <a:ext uri="{FF2B5EF4-FFF2-40B4-BE49-F238E27FC236}">
                <a16:creationId xmlns:a16="http://schemas.microsoft.com/office/drawing/2014/main" id="{ABE3DBFA-8334-EE4E-B147-8CA1426F5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27" b="-143"/>
          <a:stretch/>
        </p:blipFill>
        <p:spPr>
          <a:xfrm>
            <a:off x="125497" y="1326570"/>
            <a:ext cx="4272463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EE724C1-37A5-4846-B95F-A1EDE5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맑은 고딕"/>
              </a:rPr>
              <a:t>Normal Day v/s Failure Day Analog Signal Trends</a:t>
            </a:r>
            <a:endParaRPr lang="en-US" altLang="ko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A5638-471F-5806-0EAD-2994A0B20EE2}"/>
              </a:ext>
            </a:extLst>
          </p:cNvPr>
          <p:cNvSpPr/>
          <p:nvPr/>
        </p:nvSpPr>
        <p:spPr>
          <a:xfrm>
            <a:off x="1403648" y="905972"/>
            <a:ext cx="13915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  <a:ea typeface="맑은 고딕"/>
              </a:rPr>
              <a:t>Normal Day</a:t>
            </a:r>
            <a:endParaRPr lang="en-US" sz="1100" b="1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F8C63-F655-9BBF-2A46-8E4E3DC2A62D}"/>
              </a:ext>
            </a:extLst>
          </p:cNvPr>
          <p:cNvSpPr/>
          <p:nvPr/>
        </p:nvSpPr>
        <p:spPr>
          <a:xfrm>
            <a:off x="6244688" y="928082"/>
            <a:ext cx="1297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rgbClr val="FF0000"/>
                </a:solidFill>
                <a:ea typeface="맑은 고딕"/>
              </a:rPr>
              <a:t>Failure Day</a:t>
            </a:r>
            <a:endParaRPr lang="en-US" sz="1100" b="1">
              <a:ln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9C699392-4F87-0A92-A45D-144688A9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8"/>
          <a:stretch/>
        </p:blipFill>
        <p:spPr>
          <a:xfrm>
            <a:off x="4769221" y="1306083"/>
            <a:ext cx="4248472" cy="49971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2FEBAEE-CD4A-3D83-662C-15E5F8D4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60"/>
          <a:stretch/>
        </p:blipFill>
        <p:spPr>
          <a:xfrm>
            <a:off x="125497" y="1322106"/>
            <a:ext cx="4248473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EE724C1-37A5-4846-B95F-A1EDE5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맑은 고딕"/>
              </a:rPr>
              <a:t>Normal Day v/s Failure Day Digital Signal Trends</a:t>
            </a:r>
            <a:endParaRPr lang="en-US" altLang="ko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A5638-471F-5806-0EAD-2994A0B20EE2}"/>
              </a:ext>
            </a:extLst>
          </p:cNvPr>
          <p:cNvSpPr/>
          <p:nvPr/>
        </p:nvSpPr>
        <p:spPr>
          <a:xfrm>
            <a:off x="1403648" y="905972"/>
            <a:ext cx="13915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  <a:ea typeface="맑은 고딕"/>
              </a:rPr>
              <a:t>Normal Day</a:t>
            </a:r>
            <a:endParaRPr lang="en-US" sz="1100" b="1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F8C63-F655-9BBF-2A46-8E4E3DC2A62D}"/>
              </a:ext>
            </a:extLst>
          </p:cNvPr>
          <p:cNvSpPr/>
          <p:nvPr/>
        </p:nvSpPr>
        <p:spPr>
          <a:xfrm>
            <a:off x="6244688" y="928082"/>
            <a:ext cx="1297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rgbClr val="FF0000"/>
                </a:solidFill>
                <a:ea typeface="맑은 고딕"/>
              </a:rPr>
              <a:t>Failure Day</a:t>
            </a:r>
            <a:endParaRPr lang="en-US" sz="1100" b="1">
              <a:ln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30D8300-2F45-D72F-3876-69CE59172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/>
          <a:stretch/>
        </p:blipFill>
        <p:spPr>
          <a:xfrm>
            <a:off x="4747924" y="1306082"/>
            <a:ext cx="4248472" cy="49971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2FEBAEE-CD4A-3D83-662C-15E5F8D4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60"/>
          <a:stretch/>
        </p:blipFill>
        <p:spPr>
          <a:xfrm>
            <a:off x="125497" y="1322106"/>
            <a:ext cx="4248473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EE724C1-37A5-4846-B95F-A1EDE5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맑은 고딕"/>
              </a:rPr>
              <a:t>Normal Day v/s Failure Day Digital Signal Trends</a:t>
            </a:r>
            <a:endParaRPr lang="en-US" altLang="ko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A5638-471F-5806-0EAD-2994A0B20EE2}"/>
              </a:ext>
            </a:extLst>
          </p:cNvPr>
          <p:cNvSpPr/>
          <p:nvPr/>
        </p:nvSpPr>
        <p:spPr>
          <a:xfrm>
            <a:off x="1403648" y="905972"/>
            <a:ext cx="13915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  <a:ea typeface="맑은 고딕"/>
              </a:rPr>
              <a:t>Normal Day</a:t>
            </a:r>
            <a:endParaRPr lang="en-US" sz="1100" b="1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F8C63-F655-9BBF-2A46-8E4E3DC2A62D}"/>
              </a:ext>
            </a:extLst>
          </p:cNvPr>
          <p:cNvSpPr/>
          <p:nvPr/>
        </p:nvSpPr>
        <p:spPr>
          <a:xfrm>
            <a:off x="6244688" y="928082"/>
            <a:ext cx="1297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rgbClr val="FF0000"/>
                </a:solidFill>
                <a:ea typeface="맑은 고딕"/>
              </a:rPr>
              <a:t>Failure Day</a:t>
            </a:r>
            <a:endParaRPr lang="en-US" sz="1100" b="1">
              <a:ln/>
              <a:solidFill>
                <a:srgbClr val="FF0000"/>
              </a:solidFill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55280BFE-DAD7-E6F3-AD3F-EBCAAB3D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48"/>
          <a:stretch/>
        </p:blipFill>
        <p:spPr>
          <a:xfrm>
            <a:off x="125498" y="1322107"/>
            <a:ext cx="4248472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86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EE724C1-37A5-4846-B95F-A1EDE5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Normal Day v/s Failure Day Sensor Trends</a:t>
            </a:r>
            <a:endParaRPr lang="en-US" altLang="ko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0CADC-DDD7-8CF7-F469-D8F2D15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" y="1406231"/>
            <a:ext cx="4253023" cy="51353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D2A59-08F9-9E18-62E7-3AA919F5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67" y="1405918"/>
            <a:ext cx="4253023" cy="51306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E29C1-7059-3C50-C1CD-20FDFEC652AE}"/>
              </a:ext>
            </a:extLst>
          </p:cNvPr>
          <p:cNvSpPr/>
          <p:nvPr/>
        </p:nvSpPr>
        <p:spPr>
          <a:xfrm>
            <a:off x="2538523" y="2312581"/>
            <a:ext cx="1382232" cy="69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8E5CE-9E6F-7D4D-7B19-EA818F53AF68}"/>
              </a:ext>
            </a:extLst>
          </p:cNvPr>
          <p:cNvSpPr/>
          <p:nvPr/>
        </p:nvSpPr>
        <p:spPr>
          <a:xfrm>
            <a:off x="7121156" y="5268432"/>
            <a:ext cx="1286539" cy="69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590D6-48FA-A45A-0626-3DD65374CDF9}"/>
              </a:ext>
            </a:extLst>
          </p:cNvPr>
          <p:cNvSpPr txBox="1"/>
          <p:nvPr/>
        </p:nvSpPr>
        <p:spPr>
          <a:xfrm>
            <a:off x="1339701" y="988827"/>
            <a:ext cx="239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 Light"/>
              </a:rPr>
              <a:t>Analog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1DD4F-DFE8-2DCC-3DF0-6F77A89A4840}"/>
              </a:ext>
            </a:extLst>
          </p:cNvPr>
          <p:cNvSpPr txBox="1"/>
          <p:nvPr/>
        </p:nvSpPr>
        <p:spPr>
          <a:xfrm>
            <a:off x="5656519" y="988827"/>
            <a:ext cx="239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 Light"/>
              </a:rPr>
              <a:t>Digital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7697" y="1466116"/>
            <a:ext cx="5112568" cy="1346292"/>
            <a:chOff x="857697" y="1466116"/>
            <a:chExt cx="5112568" cy="1346292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>
                  <a:solidFill>
                    <a:srgbClr val="FB7600"/>
                  </a:solidFill>
                  <a:latin typeface="+mj-lt"/>
                </a:rPr>
                <a:t>Preliminary Approach</a:t>
              </a:r>
              <a:endParaRPr lang="en-US" sz="2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57697" y="2564904"/>
              <a:ext cx="5112568" cy="24750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200">
                <a:solidFill>
                  <a:srgbClr val="FB7600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/>
                  <a:cs typeface="굴림" pitchFamily="50" charset="-127"/>
                </a:rPr>
                <a:t>04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75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4EBB537-0545-4525-BF37-3A710CD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US" altLang="ko-KR"/>
              <a:t>Classification Approach to Failure Detection</a:t>
            </a:r>
            <a:endParaRPr lang="ko-KR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15184-7A3A-DA39-91C2-42F1AE844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91523"/>
              </p:ext>
            </p:extLst>
          </p:nvPr>
        </p:nvGraphicFramePr>
        <p:xfrm>
          <a:off x="212650" y="1905394"/>
          <a:ext cx="8799924" cy="29772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9981">
                  <a:extLst>
                    <a:ext uri="{9D8B030D-6E8A-4147-A177-3AD203B41FA5}">
                      <a16:colId xmlns:a16="http://schemas.microsoft.com/office/drawing/2014/main" val="404720910"/>
                    </a:ext>
                  </a:extLst>
                </a:gridCol>
                <a:gridCol w="2199981">
                  <a:extLst>
                    <a:ext uri="{9D8B030D-6E8A-4147-A177-3AD203B41FA5}">
                      <a16:colId xmlns:a16="http://schemas.microsoft.com/office/drawing/2014/main" val="1002022991"/>
                    </a:ext>
                  </a:extLst>
                </a:gridCol>
                <a:gridCol w="2199981">
                  <a:extLst>
                    <a:ext uri="{9D8B030D-6E8A-4147-A177-3AD203B41FA5}">
                      <a16:colId xmlns:a16="http://schemas.microsoft.com/office/drawing/2014/main" val="3828748534"/>
                    </a:ext>
                  </a:extLst>
                </a:gridCol>
                <a:gridCol w="2199981">
                  <a:extLst>
                    <a:ext uri="{9D8B030D-6E8A-4147-A177-3AD203B41FA5}">
                      <a16:colId xmlns:a16="http://schemas.microsoft.com/office/drawing/2014/main" val="3419610429"/>
                    </a:ext>
                  </a:extLst>
                </a:gridCol>
              </a:tblGrid>
              <a:tr h="575340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Precision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Recall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F1 Score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203071"/>
                  </a:ext>
                </a:extLst>
              </a:tr>
              <a:tr h="80062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Decision Trees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98.2%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97.9%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98.0%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479754"/>
                  </a:ext>
                </a:extLst>
              </a:tr>
              <a:tr h="80062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Random Forest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98.5%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98.7%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98.6%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42164"/>
                  </a:ext>
                </a:extLst>
              </a:tr>
              <a:tr h="80062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Neural Network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97.4%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91.3%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94.3%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18969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7B936D9-5E74-59E3-02C4-78985B4A9445}"/>
              </a:ext>
            </a:extLst>
          </p:cNvPr>
          <p:cNvSpPr/>
          <p:nvPr/>
        </p:nvSpPr>
        <p:spPr>
          <a:xfrm>
            <a:off x="0" y="1074050"/>
            <a:ext cx="9143999" cy="6531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We have labeled data, and we have to predict failure. How difficult can it be? We can use regular classification approaches for this task.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15EE9A-CFEA-8102-37C6-ED0175DDF689}"/>
              </a:ext>
            </a:extLst>
          </p:cNvPr>
          <p:cNvSpPr/>
          <p:nvPr/>
        </p:nvSpPr>
        <p:spPr>
          <a:xfrm>
            <a:off x="0" y="5240020"/>
            <a:ext cx="9143999" cy="54393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Too good to be true!! What’s the catch?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90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BFF1-542D-5934-3AC5-76D6675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Time to Failure Approach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DF3C-591C-CE46-36C8-5BB9A073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35" y="1012575"/>
            <a:ext cx="8330708" cy="4450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>
                <a:solidFill>
                  <a:srgbClr val="0070C0"/>
                </a:solidFill>
                <a:ea typeface="맑은 고딕"/>
                <a:cs typeface="Calibri"/>
              </a:rPr>
              <a:t>Process</a:t>
            </a:r>
          </a:p>
          <a:p>
            <a:endParaRPr lang="en-US" sz="2400" b="1">
              <a:solidFill>
                <a:srgbClr val="D65B0B"/>
              </a:solidFill>
              <a:cs typeface="Calibri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04D47A-1523-2805-AAD8-C1F5D6A7EFAF}"/>
              </a:ext>
            </a:extLst>
          </p:cNvPr>
          <p:cNvSpPr txBox="1">
            <a:spLocks/>
          </p:cNvSpPr>
          <p:nvPr/>
        </p:nvSpPr>
        <p:spPr>
          <a:xfrm>
            <a:off x="398774" y="3431437"/>
            <a:ext cx="8242785" cy="4255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0070C0"/>
                </a:solidFill>
                <a:ea typeface="맑은 고딕"/>
                <a:cs typeface="Calibri"/>
              </a:rPr>
              <a:t>Results</a:t>
            </a:r>
          </a:p>
          <a:p>
            <a:endParaRPr lang="en-US" sz="2400" b="1">
              <a:solidFill>
                <a:srgbClr val="D65B0B"/>
              </a:solidFill>
              <a:cs typeface="Calibri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1D573B3-AFF6-D821-B6AB-AFD6332C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77845"/>
              </p:ext>
            </p:extLst>
          </p:nvPr>
        </p:nvGraphicFramePr>
        <p:xfrm>
          <a:off x="332153" y="4191000"/>
          <a:ext cx="34387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89">
                  <a:extLst>
                    <a:ext uri="{9D8B030D-6E8A-4147-A177-3AD203B41FA5}">
                      <a16:colId xmlns:a16="http://schemas.microsoft.com/office/drawing/2014/main" val="406987970"/>
                    </a:ext>
                  </a:extLst>
                </a:gridCol>
                <a:gridCol w="1719389">
                  <a:extLst>
                    <a:ext uri="{9D8B030D-6E8A-4147-A177-3AD203B41FA5}">
                      <a16:colId xmlns:a16="http://schemas.microsoft.com/office/drawing/2014/main" val="425273608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 Light"/>
                        </a:rPr>
                        <a:t>Metric</a:t>
                      </a:r>
                      <a:endParaRPr lang="en-US" sz="1800" b="0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 Light"/>
                        </a:rPr>
                        <a:t>Value</a:t>
                      </a:r>
                      <a:endParaRPr lang="en-US" sz="1800" b="0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03157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RMSE(continuous)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21867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662804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R^2(continuous)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0.46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826152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Accuracy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0.97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70829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Precision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0.96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161147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Recall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0.97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97692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F1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0.96</a:t>
                      </a:r>
                      <a:endParaRPr lang="en-US" sz="1800" b="1" i="0" u="none" strike="noStrike">
                        <a:effectLst/>
                        <a:latin typeface="Calibri Ligh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579991"/>
                  </a:ext>
                </a:extLst>
              </a:tr>
            </a:tbl>
          </a:graphicData>
        </a:graphic>
      </p:graphicFrame>
      <p:pic>
        <p:nvPicPr>
          <p:cNvPr id="21" name="Picture 20" descr="A diagram of a target&#10;&#10;Description automatically generated">
            <a:extLst>
              <a:ext uri="{FF2B5EF4-FFF2-40B4-BE49-F238E27FC236}">
                <a16:creationId xmlns:a16="http://schemas.microsoft.com/office/drawing/2014/main" id="{745A6717-C199-AE09-6532-96A823FB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0" y="1314681"/>
            <a:ext cx="8194432" cy="2050099"/>
          </a:xfrm>
          <a:prstGeom prst="rect">
            <a:avLst/>
          </a:prstGeom>
        </p:spPr>
      </p:pic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D030B392-E255-CEE9-B2C7-E7B8B6F0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31" y="3288669"/>
            <a:ext cx="5038969" cy="35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5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A39431-A2D6-7E4C-80CD-834357BA1ADE}"/>
              </a:ext>
            </a:extLst>
          </p:cNvPr>
          <p:cNvGrpSpPr/>
          <p:nvPr/>
        </p:nvGrpSpPr>
        <p:grpSpPr>
          <a:xfrm>
            <a:off x="857697" y="1466116"/>
            <a:ext cx="3888432" cy="1415773"/>
            <a:chOff x="857697" y="1466116"/>
            <a:chExt cx="3888432" cy="1415773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388843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400" b="1">
                  <a:solidFill>
                    <a:srgbClr val="FB7600"/>
                  </a:solidFill>
                  <a:latin typeface="+mj-lt"/>
                </a:rPr>
                <a:t>Autoencoders for Anomaly </a:t>
              </a:r>
            </a:p>
            <a:p>
              <a:pPr lvl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400" b="1">
                  <a:solidFill>
                    <a:srgbClr val="FB7600"/>
                  </a:solidFill>
                  <a:latin typeface="+mj-lt"/>
                </a:rPr>
                <a:t>Detection</a:t>
              </a:r>
              <a:endParaRPr 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/>
                  <a:cs typeface="굴림" pitchFamily="50" charset="-127"/>
                </a:rPr>
                <a:t>05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50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4EBB537-0545-4525-BF37-3A710CD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IN" altLang="ko-KR">
                <a:ea typeface="맑은 고딕"/>
                <a:cs typeface="Calibri"/>
              </a:rPr>
              <a:t>Autoencoder</a:t>
            </a:r>
            <a:endParaRPr lang="en-IN" altLang="ko-KR">
              <a:cs typeface="Calibri"/>
            </a:endParaRPr>
          </a:p>
        </p:txBody>
      </p:sp>
      <p:pic>
        <p:nvPicPr>
          <p:cNvPr id="2" name="Picture 1" descr="A diagram of a bottleneck&#10;&#10;Description automatically generated">
            <a:extLst>
              <a:ext uri="{FF2B5EF4-FFF2-40B4-BE49-F238E27FC236}">
                <a16:creationId xmlns:a16="http://schemas.microsoft.com/office/drawing/2014/main" id="{2ECC04DE-77B3-44FF-3668-FCC2815C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" y="1420161"/>
            <a:ext cx="9074652" cy="46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6BEE-C16A-3566-3D27-D5E73360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Sparse Autoencoder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78D385-631B-BC23-1167-E1A66095E6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250176"/>
            <a:ext cx="5688632" cy="36336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5F21B-B4E7-D5D8-2279-F23764366BC1}"/>
              </a:ext>
            </a:extLst>
          </p:cNvPr>
          <p:cNvSpPr/>
          <p:nvPr/>
        </p:nvSpPr>
        <p:spPr>
          <a:xfrm>
            <a:off x="5797860" y="2618124"/>
            <a:ext cx="1584176" cy="79690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5C24B-0B82-CA38-49F6-3B7BB3EFCE02}"/>
              </a:ext>
            </a:extLst>
          </p:cNvPr>
          <p:cNvSpPr txBox="1"/>
          <p:nvPr/>
        </p:nvSpPr>
        <p:spPr>
          <a:xfrm>
            <a:off x="179512" y="5350953"/>
            <a:ext cx="866273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NimbusRomNo9L-Regu"/>
              </a:rPr>
              <a:t>Regularization item is added to the cost function </a:t>
            </a:r>
            <a:r>
              <a:rPr lang="en-IN" sz="1800" b="0" i="0" u="none" strike="noStrike" baseline="0">
                <a:latin typeface="NimbusRomNo9L-Regu"/>
              </a:rPr>
              <a:t>for penalizing the weights</a:t>
            </a:r>
          </a:p>
          <a:p>
            <a:pPr marL="285750" indent="-285750" algn="l">
              <a:buFont typeface="Arial,Sans-Serif" panose="020B0604020202020204" pitchFamily="34" charset="0"/>
              <a:buChar char="•"/>
            </a:pPr>
            <a:endParaRPr lang="en-IN">
              <a:latin typeface="NimbusRomNo9L-Regu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IN">
                <a:latin typeface="NimbusRomNo9L-Regu"/>
                <a:cs typeface="Arial"/>
              </a:rPr>
              <a:t>Small number of neurons </a:t>
            </a:r>
            <a:r>
              <a:rPr lang="en-US">
                <a:latin typeface="NimbusRomNo9L-Regu"/>
                <a:cs typeface="Arial"/>
              </a:rPr>
              <a:t>are activated and trained to encode and decode</a:t>
            </a:r>
            <a:endParaRPr lang="en-IN"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latin typeface="NimbusRomNo9L-Regu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688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802243" y="6029601"/>
            <a:ext cx="377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000" b="1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96776" y="1227466"/>
            <a:ext cx="4464496" cy="523220"/>
            <a:chOff x="6311230" y="1989634"/>
            <a:chExt cx="4464496" cy="52322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6311230" y="1989634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7050905" y="2051189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Background and Objectives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96776" y="2019554"/>
            <a:ext cx="4464496" cy="523220"/>
            <a:chOff x="6311230" y="2781722"/>
            <a:chExt cx="4464496" cy="523220"/>
          </a:xfrm>
        </p:grpSpPr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6311230" y="2781722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7050905" y="2843277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Data Description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96776" y="2811642"/>
            <a:ext cx="4464496" cy="523220"/>
            <a:chOff x="6311230" y="3573810"/>
            <a:chExt cx="4464496" cy="523220"/>
          </a:xfrm>
        </p:grpSpPr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6311230" y="3573810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7050905" y="3635365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96776" y="3603730"/>
            <a:ext cx="4464496" cy="523220"/>
            <a:chOff x="6311230" y="4365898"/>
            <a:chExt cx="4464496" cy="523220"/>
          </a:xfrm>
        </p:grpSpPr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6311230" y="4365898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7050905" y="4427453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Preliminary Approach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6776" y="4395818"/>
            <a:ext cx="4464496" cy="523220"/>
            <a:chOff x="6311230" y="5157986"/>
            <a:chExt cx="4464496" cy="523220"/>
          </a:xfrm>
        </p:grpSpPr>
        <p:sp>
          <p:nvSpPr>
            <p:cNvPr id="44" name="TextBox 13"/>
            <p:cNvSpPr txBox="1">
              <a:spLocks noChangeArrowheads="1"/>
            </p:cNvSpPr>
            <p:nvPr/>
          </p:nvSpPr>
          <p:spPr bwMode="auto">
            <a:xfrm>
              <a:off x="6311230" y="5157986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5" name="Text Box 5"/>
            <p:cNvSpPr txBox="1">
              <a:spLocks noChangeArrowheads="1"/>
            </p:cNvSpPr>
            <p:nvPr/>
          </p:nvSpPr>
          <p:spPr bwMode="auto">
            <a:xfrm>
              <a:off x="7050905" y="5219541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Autoencoders for Anomaly Detection</a:t>
              </a:r>
            </a:p>
          </p:txBody>
        </p:sp>
      </p:grpSp>
      <p:grpSp>
        <p:nvGrpSpPr>
          <p:cNvPr id="2" name="그룹 42">
            <a:extLst>
              <a:ext uri="{FF2B5EF4-FFF2-40B4-BE49-F238E27FC236}">
                <a16:creationId xmlns:a16="http://schemas.microsoft.com/office/drawing/2014/main" id="{763286E0-FA2F-A4EF-C422-7538B64FA8C1}"/>
              </a:ext>
            </a:extLst>
          </p:cNvPr>
          <p:cNvGrpSpPr/>
          <p:nvPr/>
        </p:nvGrpSpPr>
        <p:grpSpPr>
          <a:xfrm>
            <a:off x="196776" y="5163027"/>
            <a:ext cx="4464496" cy="523220"/>
            <a:chOff x="6311230" y="5157986"/>
            <a:chExt cx="4464496" cy="523220"/>
          </a:xfrm>
        </p:grpSpPr>
        <p:sp>
          <p:nvSpPr>
            <p:cNvPr id="3" name="TextBox 13">
              <a:extLst>
                <a:ext uri="{FF2B5EF4-FFF2-40B4-BE49-F238E27FC236}">
                  <a16:creationId xmlns:a16="http://schemas.microsoft.com/office/drawing/2014/main" id="{097CA8BC-18D6-B0BC-F7F9-D4C34693F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230" y="5157986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0F15569E-1ABC-7A7C-093A-A1E3DC1F6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0905" y="5219541"/>
              <a:ext cx="37248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Next Steps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6BEE-C16A-3566-3D27-D5E73360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Variational Autoencoder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5C24B-0B82-CA38-49F6-3B7BB3EFCE02}"/>
              </a:ext>
            </a:extLst>
          </p:cNvPr>
          <p:cNvSpPr txBox="1"/>
          <p:nvPr/>
        </p:nvSpPr>
        <p:spPr>
          <a:xfrm>
            <a:off x="677886" y="5805264"/>
            <a:ext cx="81630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VAE introduces probabilistic elements into the encoding-decoding</a:t>
            </a:r>
            <a:r>
              <a:rPr lang="en-US">
                <a:solidFill>
                  <a:srgbClr val="374151"/>
                </a:solidFill>
                <a:latin typeface="Söhne"/>
              </a:rPr>
              <a:t> 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process</a:t>
            </a:r>
          </a:p>
        </p:txBody>
      </p:sp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297A4170-7072-9768-4B73-FBC2B335B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4" y="1223455"/>
            <a:ext cx="7499795" cy="44110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808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맑은 고딕"/>
              </a:rPr>
              <a:t>Anomaly Detection using Autoencoder</a:t>
            </a:r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4AA5F7-C2DF-B2AD-0DBE-05F5B87D45A0}"/>
              </a:ext>
            </a:extLst>
          </p:cNvPr>
          <p:cNvSpPr/>
          <p:nvPr/>
        </p:nvSpPr>
        <p:spPr>
          <a:xfrm>
            <a:off x="4424514" y="2171349"/>
            <a:ext cx="1562819" cy="578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Test Data with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anomalies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834161-49AB-848E-B83E-E1706E68DBEE}"/>
              </a:ext>
            </a:extLst>
          </p:cNvPr>
          <p:cNvGrpSpPr/>
          <p:nvPr/>
        </p:nvGrpSpPr>
        <p:grpSpPr>
          <a:xfrm>
            <a:off x="-19092" y="959096"/>
            <a:ext cx="4586494" cy="5320184"/>
            <a:chOff x="-19092" y="959096"/>
            <a:chExt cx="4586494" cy="5320184"/>
          </a:xfrm>
        </p:grpSpPr>
        <p:pic>
          <p:nvPicPr>
            <p:cNvPr id="11" name="Graphic 10" descr="Database with solid fill">
              <a:extLst>
                <a:ext uri="{FF2B5EF4-FFF2-40B4-BE49-F238E27FC236}">
                  <a16:creationId xmlns:a16="http://schemas.microsoft.com/office/drawing/2014/main" id="{CA761418-C471-3B9B-123F-3AF2CE9F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597" y="1406509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F66D77-D497-B7BC-523B-78181B950824}"/>
                </a:ext>
              </a:extLst>
            </p:cNvPr>
            <p:cNvSpPr/>
            <p:nvPr/>
          </p:nvSpPr>
          <p:spPr>
            <a:xfrm>
              <a:off x="1493184" y="1568048"/>
              <a:ext cx="1529157" cy="5807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Autoencoder</a:t>
              </a:r>
            </a:p>
            <a:p>
              <a:pPr algn="ctr"/>
              <a:r>
                <a:rPr lang="en-US" sz="1200"/>
                <a:t>(Sparse or Variational)</a:t>
              </a:r>
              <a:endParaRPr lang="en-US"/>
            </a:p>
          </p:txBody>
        </p:sp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A9E0EE7F-C703-B94F-76C4-0D08DD68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8793" y="1406509"/>
              <a:ext cx="914400" cy="914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8AEB6A-7BF9-9610-9AB1-EBCCB1FEC4D0}"/>
                </a:ext>
              </a:extLst>
            </p:cNvPr>
            <p:cNvSpPr/>
            <p:nvPr/>
          </p:nvSpPr>
          <p:spPr>
            <a:xfrm>
              <a:off x="1416725" y="3307792"/>
              <a:ext cx="1682073" cy="561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Reconstruction Error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43A764-ED80-EB04-EC50-A34B692C7CF1}"/>
                </a:ext>
              </a:extLst>
            </p:cNvPr>
            <p:cNvSpPr/>
            <p:nvPr/>
          </p:nvSpPr>
          <p:spPr>
            <a:xfrm>
              <a:off x="1493183" y="4416983"/>
              <a:ext cx="1529157" cy="561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Low Pass Filter</a:t>
              </a:r>
            </a:p>
          </p:txBody>
        </p:sp>
        <p:pic>
          <p:nvPicPr>
            <p:cNvPr id="21" name="Graphic 20" descr="Filter with solid fill">
              <a:extLst>
                <a:ext uri="{FF2B5EF4-FFF2-40B4-BE49-F238E27FC236}">
                  <a16:creationId xmlns:a16="http://schemas.microsoft.com/office/drawing/2014/main" id="{EFF2DCE9-F389-949E-9B3E-F98185C2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79910" y="3945997"/>
              <a:ext cx="755703" cy="755703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8968AB1-6D18-3883-A37E-CCFCCD496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6222"/>
            <a:stretch/>
          </p:blipFill>
          <p:spPr>
            <a:xfrm>
              <a:off x="1859212" y="5189558"/>
              <a:ext cx="787190" cy="82436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D0B5DB-DB19-7688-4A8F-E30A23276EBB}"/>
                </a:ext>
              </a:extLst>
            </p:cNvPr>
            <p:cNvSpPr/>
            <p:nvPr/>
          </p:nvSpPr>
          <p:spPr>
            <a:xfrm>
              <a:off x="-19092" y="2171349"/>
              <a:ext cx="1562819" cy="578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Clean Data with no anomalies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EED7FF-81AF-B901-8F34-A48D91DD7425}"/>
                </a:ext>
              </a:extLst>
            </p:cNvPr>
            <p:cNvSpPr/>
            <p:nvPr/>
          </p:nvSpPr>
          <p:spPr>
            <a:xfrm>
              <a:off x="3004583" y="2171349"/>
              <a:ext cx="1562819" cy="578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Reconstructed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Data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4E8D93-3A79-6ACB-5537-616FF6115C6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128289" y="1858434"/>
              <a:ext cx="3648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96ECC1B-45C3-174B-28FE-D31DEEA1C6BC}"/>
                </a:ext>
              </a:extLst>
            </p:cNvPr>
            <p:cNvCxnSpPr>
              <a:cxnSpLocks/>
            </p:cNvCxnSpPr>
            <p:nvPr/>
          </p:nvCxnSpPr>
          <p:spPr>
            <a:xfrm>
              <a:off x="3022341" y="1858434"/>
              <a:ext cx="4574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F17F6622-B931-31DA-6EE9-CDF35408E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8280"/>
            <a:stretch/>
          </p:blipFill>
          <p:spPr>
            <a:xfrm>
              <a:off x="1921932" y="2785508"/>
              <a:ext cx="736600" cy="752439"/>
            </a:xfrm>
            <a:prstGeom prst="rect">
              <a:avLst/>
            </a:prstGeom>
          </p:spPr>
        </p:pic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EF7793F0-66D3-A1AF-C2CE-7400D75EC549}"/>
                </a:ext>
              </a:extLst>
            </p:cNvPr>
            <p:cNvCxnSpPr>
              <a:stCxn id="37" idx="2"/>
              <a:endCxn id="45" idx="1"/>
            </p:cNvCxnSpPr>
            <p:nvPr/>
          </p:nvCxnSpPr>
          <p:spPr>
            <a:xfrm rot="16200000" flipH="1">
              <a:off x="1135949" y="2375745"/>
              <a:ext cx="412352" cy="115961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4873AF7-2A7D-8A91-1566-AC0ADED474DD}"/>
                </a:ext>
              </a:extLst>
            </p:cNvPr>
            <p:cNvCxnSpPr>
              <a:cxnSpLocks/>
              <a:stCxn id="40" idx="2"/>
              <a:endCxn id="45" idx="3"/>
            </p:cNvCxnSpPr>
            <p:nvPr/>
          </p:nvCxnSpPr>
          <p:spPr>
            <a:xfrm rot="5400000">
              <a:off x="3016087" y="2391822"/>
              <a:ext cx="412352" cy="112746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E9D2CA-9C32-F2B5-3942-61E7A8ED213C}"/>
                </a:ext>
              </a:extLst>
            </p:cNvPr>
            <p:cNvSpPr/>
            <p:nvPr/>
          </p:nvSpPr>
          <p:spPr>
            <a:xfrm>
              <a:off x="1416725" y="5930685"/>
              <a:ext cx="1682073" cy="348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Calculate Threshold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4807796-EB89-ABD3-EE48-0DFD1B13D78B}"/>
                </a:ext>
              </a:extLst>
            </p:cNvPr>
            <p:cNvCxnSpPr>
              <a:cxnSpLocks/>
            </p:cNvCxnSpPr>
            <p:nvPr/>
          </p:nvCxnSpPr>
          <p:spPr>
            <a:xfrm>
              <a:off x="2255622" y="3708440"/>
              <a:ext cx="2140" cy="3047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B4015D-F07B-110D-2DAA-3FC88209F2DA}"/>
                </a:ext>
              </a:extLst>
            </p:cNvPr>
            <p:cNvCxnSpPr>
              <a:cxnSpLocks/>
            </p:cNvCxnSpPr>
            <p:nvPr/>
          </p:nvCxnSpPr>
          <p:spPr>
            <a:xfrm>
              <a:off x="2255622" y="4859915"/>
              <a:ext cx="2140" cy="3047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63F9B41-7EE6-B528-D1D1-45D02C5E7C6F}"/>
                </a:ext>
              </a:extLst>
            </p:cNvPr>
            <p:cNvSpPr/>
            <p:nvPr/>
          </p:nvSpPr>
          <p:spPr>
            <a:xfrm>
              <a:off x="529278" y="959096"/>
              <a:ext cx="3544607" cy="349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Training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C9AF730-7EC5-F9D4-7264-B6D21BB718E2}"/>
              </a:ext>
            </a:extLst>
          </p:cNvPr>
          <p:cNvGrpSpPr/>
          <p:nvPr/>
        </p:nvGrpSpPr>
        <p:grpSpPr>
          <a:xfrm>
            <a:off x="4775203" y="959096"/>
            <a:ext cx="4235805" cy="5230553"/>
            <a:chOff x="4775203" y="959096"/>
            <a:chExt cx="4235805" cy="523055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C5D5E-B849-A034-4EA3-CD4FE53D35A6}"/>
                </a:ext>
              </a:extLst>
            </p:cNvPr>
            <p:cNvSpPr/>
            <p:nvPr/>
          </p:nvSpPr>
          <p:spPr>
            <a:xfrm>
              <a:off x="6906000" y="5732449"/>
              <a:ext cx="1272807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Anomalous </a:t>
              </a:r>
            </a:p>
            <a:p>
              <a:pPr algn="ctr"/>
              <a:r>
                <a:rPr lang="en-US" sz="1400" b="1"/>
                <a:t>Data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6D6E7F-6E23-285B-F66B-2BB947BDFB2B}"/>
                </a:ext>
              </a:extLst>
            </p:cNvPr>
            <p:cNvSpPr/>
            <p:nvPr/>
          </p:nvSpPr>
          <p:spPr>
            <a:xfrm>
              <a:off x="5224000" y="5732449"/>
              <a:ext cx="1272807" cy="4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Normal </a:t>
              </a:r>
            </a:p>
            <a:p>
              <a:pPr algn="ctr"/>
              <a:r>
                <a:rPr lang="en-US" sz="1400" b="1"/>
                <a:t>Data</a:t>
              </a:r>
            </a:p>
          </p:txBody>
        </p:sp>
        <p:pic>
          <p:nvPicPr>
            <p:cNvPr id="70" name="Graphic 69" descr="Database with solid fill">
              <a:extLst>
                <a:ext uri="{FF2B5EF4-FFF2-40B4-BE49-F238E27FC236}">
                  <a16:creationId xmlns:a16="http://schemas.microsoft.com/office/drawing/2014/main" id="{6FAD896A-76CF-2F4B-0E5E-02E410B23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5203" y="1406509"/>
              <a:ext cx="914400" cy="914400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6758679-BFB6-0D9F-06EA-D0508996D536}"/>
                </a:ext>
              </a:extLst>
            </p:cNvPr>
            <p:cNvSpPr/>
            <p:nvPr/>
          </p:nvSpPr>
          <p:spPr>
            <a:xfrm>
              <a:off x="5936790" y="1568048"/>
              <a:ext cx="1529157" cy="5807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Autoencoder</a:t>
              </a:r>
            </a:p>
            <a:p>
              <a:pPr algn="ctr"/>
              <a:r>
                <a:rPr lang="en-US" sz="1200"/>
                <a:t>(Sparse or Variational)</a:t>
              </a:r>
              <a:endParaRPr lang="en-US"/>
            </a:p>
          </p:txBody>
        </p:sp>
        <p:pic>
          <p:nvPicPr>
            <p:cNvPr id="72" name="Graphic 71" descr="Database with solid fill">
              <a:extLst>
                <a:ext uri="{FF2B5EF4-FFF2-40B4-BE49-F238E27FC236}">
                  <a16:creationId xmlns:a16="http://schemas.microsoft.com/office/drawing/2014/main" id="{1BE7F2F5-629F-A13C-F966-857BA1FCB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72399" y="1406509"/>
              <a:ext cx="914400" cy="9144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76C0598-8BEF-8AD8-1C18-D91AF4EE4DCB}"/>
                </a:ext>
              </a:extLst>
            </p:cNvPr>
            <p:cNvSpPr/>
            <p:nvPr/>
          </p:nvSpPr>
          <p:spPr>
            <a:xfrm>
              <a:off x="5860331" y="3307792"/>
              <a:ext cx="1682073" cy="561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Reconstruction Error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89FB1A7-C484-2D7A-5866-6FDD9B0CF229}"/>
                </a:ext>
              </a:extLst>
            </p:cNvPr>
            <p:cNvSpPr/>
            <p:nvPr/>
          </p:nvSpPr>
          <p:spPr>
            <a:xfrm>
              <a:off x="7448189" y="2171349"/>
              <a:ext cx="1562819" cy="578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Reconstructed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Data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63926DD-189E-C258-6A52-CCC8514374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5571895" y="1858434"/>
              <a:ext cx="3648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EA42E7-17C2-8A87-87E6-B537D7A3D00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947" y="1858434"/>
              <a:ext cx="4574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CE7EB135-7985-F579-2C30-42E233C9E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8280"/>
            <a:stretch/>
          </p:blipFill>
          <p:spPr>
            <a:xfrm>
              <a:off x="6365538" y="2785508"/>
              <a:ext cx="736600" cy="752439"/>
            </a:xfrm>
            <a:prstGeom prst="rect">
              <a:avLst/>
            </a:prstGeom>
          </p:spPr>
        </p:pic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5E7D003-7619-2880-46AD-A2DCCBA03D70}"/>
                </a:ext>
              </a:extLst>
            </p:cNvPr>
            <p:cNvCxnSpPr>
              <a:stCxn id="74" idx="2"/>
              <a:endCxn id="78" idx="1"/>
            </p:cNvCxnSpPr>
            <p:nvPr/>
          </p:nvCxnSpPr>
          <p:spPr>
            <a:xfrm rot="16200000" flipH="1">
              <a:off x="5579555" y="2375745"/>
              <a:ext cx="412352" cy="115961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250B4BE9-AC47-11FA-612B-BC72214ECF31}"/>
                </a:ext>
              </a:extLst>
            </p:cNvPr>
            <p:cNvCxnSpPr>
              <a:cxnSpLocks/>
              <a:stCxn id="75" idx="2"/>
              <a:endCxn id="78" idx="3"/>
            </p:cNvCxnSpPr>
            <p:nvPr/>
          </p:nvCxnSpPr>
          <p:spPr>
            <a:xfrm rot="5400000">
              <a:off x="7459693" y="2391822"/>
              <a:ext cx="412352" cy="112746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BC0ED7C8-7351-0C60-AAD8-D361488EB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15779" b="36950"/>
            <a:stretch/>
          </p:blipFill>
          <p:spPr>
            <a:xfrm>
              <a:off x="6215608" y="4039968"/>
              <a:ext cx="1036459" cy="612875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1B97B07-D0D5-3086-48B0-0C851D87FD7F}"/>
                </a:ext>
              </a:extLst>
            </p:cNvPr>
            <p:cNvSpPr/>
            <p:nvPr/>
          </p:nvSpPr>
          <p:spPr>
            <a:xfrm>
              <a:off x="5860331" y="4561424"/>
              <a:ext cx="1682073" cy="561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Compare against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threshold</a:t>
              </a:r>
            </a:p>
          </p:txBody>
        </p: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E54B36AA-5C7F-FBE4-4CFA-DFB76BD029D1}"/>
                </a:ext>
              </a:extLst>
            </p:cNvPr>
            <p:cNvCxnSpPr>
              <a:cxnSpLocks/>
              <a:stCxn id="87" idx="2"/>
              <a:endCxn id="36" idx="0"/>
            </p:cNvCxnSpPr>
            <p:nvPr/>
          </p:nvCxnSpPr>
          <p:spPr>
            <a:xfrm rot="5400000">
              <a:off x="5976082" y="5007163"/>
              <a:ext cx="609608" cy="84096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13EEE056-455A-2B07-235E-655DCD84229C}"/>
                </a:ext>
              </a:extLst>
            </p:cNvPr>
            <p:cNvCxnSpPr>
              <a:cxnSpLocks/>
              <a:stCxn id="87" idx="2"/>
              <a:endCxn id="35" idx="0"/>
            </p:cNvCxnSpPr>
            <p:nvPr/>
          </p:nvCxnSpPr>
          <p:spPr>
            <a:xfrm rot="16200000" flipH="1">
              <a:off x="6817082" y="5007127"/>
              <a:ext cx="609608" cy="8410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2089E30-16E2-E09C-6679-E3147CB53B93}"/>
                </a:ext>
              </a:extLst>
            </p:cNvPr>
            <p:cNvCxnSpPr>
              <a:cxnSpLocks/>
            </p:cNvCxnSpPr>
            <p:nvPr/>
          </p:nvCxnSpPr>
          <p:spPr>
            <a:xfrm>
              <a:off x="6728116" y="3708440"/>
              <a:ext cx="2140" cy="3047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C228022-DE61-66E1-5906-13A269BE1B09}"/>
                </a:ext>
              </a:extLst>
            </p:cNvPr>
            <p:cNvSpPr/>
            <p:nvPr/>
          </p:nvSpPr>
          <p:spPr>
            <a:xfrm>
              <a:off x="4923831" y="959096"/>
              <a:ext cx="3547872" cy="349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Testing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A5C091A-7F2F-9636-1041-3D2F0AE5A3E8}"/>
              </a:ext>
            </a:extLst>
          </p:cNvPr>
          <p:cNvSpPr txBox="1"/>
          <p:nvPr/>
        </p:nvSpPr>
        <p:spPr>
          <a:xfrm>
            <a:off x="0" y="6313270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400" b="1" i="1">
                <a:solidFill>
                  <a:srgbClr val="374151"/>
                </a:solidFill>
                <a:effectLst/>
                <a:latin typeface="Söhne"/>
              </a:rPr>
              <a:t>Note : </a:t>
            </a:r>
            <a:r>
              <a:rPr lang="en-US" sz="1400" b="0" i="1">
                <a:solidFill>
                  <a:srgbClr val="374151"/>
                </a:solidFill>
                <a:effectLst/>
                <a:latin typeface="Söhne"/>
              </a:rPr>
              <a:t>We flag the </a:t>
            </a:r>
            <a:r>
              <a:rPr lang="en-US" sz="1400" i="1">
                <a:solidFill>
                  <a:srgbClr val="374151"/>
                </a:solidFill>
                <a:latin typeface="Söhne"/>
              </a:rPr>
              <a:t>failure period as well as a period of 24 hours before the period as anomaly to ensure that we feed </a:t>
            </a:r>
          </a:p>
          <a:p>
            <a:pPr algn="l"/>
            <a:r>
              <a:rPr lang="en-US" sz="1400" i="1">
                <a:solidFill>
                  <a:srgbClr val="374151"/>
                </a:solidFill>
                <a:latin typeface="Söhne"/>
              </a:rPr>
              <a:t>absolutely clean (normal) data to the autoencoder during training</a:t>
            </a:r>
            <a:endParaRPr lang="en-US" sz="1400" b="0" i="1">
              <a:solidFill>
                <a:srgbClr val="374151"/>
              </a:solidFill>
              <a:effectLst/>
              <a:latin typeface="Söhne"/>
            </a:endParaRP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BAE5D15F-1395-613A-57C4-34AFE43BE83C}"/>
              </a:ext>
            </a:extLst>
          </p:cNvPr>
          <p:cNvCxnSpPr>
            <a:cxnSpLocks/>
            <a:stCxn id="24" idx="3"/>
            <a:endCxn id="86" idx="1"/>
          </p:cNvCxnSpPr>
          <p:nvPr/>
        </p:nvCxnSpPr>
        <p:spPr>
          <a:xfrm flipV="1">
            <a:off x="2646402" y="4346406"/>
            <a:ext cx="3569206" cy="12553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3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맑은 고딕"/>
              </a:rPr>
              <a:t>Online Learning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067D3-8CF6-39E5-5976-EF7780206EDF}"/>
              </a:ext>
            </a:extLst>
          </p:cNvPr>
          <p:cNvSpPr/>
          <p:nvPr/>
        </p:nvSpPr>
        <p:spPr>
          <a:xfrm>
            <a:off x="254001" y="1100668"/>
            <a:ext cx="8678332" cy="13715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Given there is a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continuous flow of data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, the model is expected to update itself continuously such that it is trained on all the normal data available till date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In this particular online learning procedure, the model is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trained in a predetermined time window 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and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predicts the anomalies in a subsequent test time window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.</a:t>
            </a:r>
            <a:endParaRPr kumimoji="0" lang="en-US" sz="12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D93DD-7CFB-83E0-FF3E-3955613E1472}"/>
              </a:ext>
            </a:extLst>
          </p:cNvPr>
          <p:cNvSpPr/>
          <p:nvPr/>
        </p:nvSpPr>
        <p:spPr>
          <a:xfrm>
            <a:off x="347132" y="2731403"/>
            <a:ext cx="152400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Iteration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29EAC-6987-C85F-A79B-615B26F89F9A}"/>
              </a:ext>
            </a:extLst>
          </p:cNvPr>
          <p:cNvSpPr/>
          <p:nvPr/>
        </p:nvSpPr>
        <p:spPr>
          <a:xfrm>
            <a:off x="347132" y="3688862"/>
            <a:ext cx="152400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Iteration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9D23F5-EC0B-CEAC-472F-08FB34CD9E2F}"/>
              </a:ext>
            </a:extLst>
          </p:cNvPr>
          <p:cNvSpPr/>
          <p:nvPr/>
        </p:nvSpPr>
        <p:spPr>
          <a:xfrm>
            <a:off x="347132" y="4646321"/>
            <a:ext cx="152400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Iteration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DBF34C-66B7-A7C2-7207-2DCA9A2CA0A7}"/>
              </a:ext>
            </a:extLst>
          </p:cNvPr>
          <p:cNvSpPr/>
          <p:nvPr/>
        </p:nvSpPr>
        <p:spPr>
          <a:xfrm>
            <a:off x="347132" y="5603779"/>
            <a:ext cx="152400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Iteration 4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2B8D23-62B6-AAC2-429D-C909D6520245}"/>
              </a:ext>
            </a:extLst>
          </p:cNvPr>
          <p:cNvGrpSpPr/>
          <p:nvPr/>
        </p:nvGrpSpPr>
        <p:grpSpPr>
          <a:xfrm>
            <a:off x="2362544" y="2362185"/>
            <a:ext cx="6324255" cy="893032"/>
            <a:chOff x="2362544" y="2362185"/>
            <a:chExt cx="6324255" cy="8930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4877BB-C7EB-A797-1C82-494D27A1F038}"/>
                </a:ext>
              </a:extLst>
            </p:cNvPr>
            <p:cNvSpPr/>
            <p:nvPr/>
          </p:nvSpPr>
          <p:spPr>
            <a:xfrm>
              <a:off x="2396067" y="2830194"/>
              <a:ext cx="6290732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DE11BA-13A4-0524-D77D-2E94EC0FE614}"/>
                </a:ext>
              </a:extLst>
            </p:cNvPr>
            <p:cNvSpPr/>
            <p:nvPr/>
          </p:nvSpPr>
          <p:spPr>
            <a:xfrm rot="16200000">
              <a:off x="2286614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3820AC-FFCE-FD91-20D6-4AA515879A26}"/>
                </a:ext>
              </a:extLst>
            </p:cNvPr>
            <p:cNvSpPr/>
            <p:nvPr/>
          </p:nvSpPr>
          <p:spPr>
            <a:xfrm rot="16200000">
              <a:off x="3182920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4CF75-BCF7-94CC-4DC7-CF05959A9AB7}"/>
                </a:ext>
              </a:extLst>
            </p:cNvPr>
            <p:cNvSpPr/>
            <p:nvPr/>
          </p:nvSpPr>
          <p:spPr>
            <a:xfrm rot="16200000">
              <a:off x="4079226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FA8832-8929-C84E-8968-2AC8F520F35C}"/>
                </a:ext>
              </a:extLst>
            </p:cNvPr>
            <p:cNvSpPr/>
            <p:nvPr/>
          </p:nvSpPr>
          <p:spPr>
            <a:xfrm rot="16200000">
              <a:off x="4975532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41BD47-F568-9601-2A73-BD3AB41E82D0}"/>
                </a:ext>
              </a:extLst>
            </p:cNvPr>
            <p:cNvSpPr/>
            <p:nvPr/>
          </p:nvSpPr>
          <p:spPr>
            <a:xfrm rot="16200000">
              <a:off x="5871838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5F99E9-7620-E081-CA08-5B1C7844C3F2}"/>
                </a:ext>
              </a:extLst>
            </p:cNvPr>
            <p:cNvSpPr/>
            <p:nvPr/>
          </p:nvSpPr>
          <p:spPr>
            <a:xfrm rot="16200000">
              <a:off x="6768144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1E5C05-0522-EB9B-1B21-76CB7EB1AB07}"/>
                </a:ext>
              </a:extLst>
            </p:cNvPr>
            <p:cNvSpPr/>
            <p:nvPr/>
          </p:nvSpPr>
          <p:spPr>
            <a:xfrm rot="16200000">
              <a:off x="7664450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60D806-8C29-ADA6-D7F5-3E910F7383BC}"/>
                </a:ext>
              </a:extLst>
            </p:cNvPr>
            <p:cNvSpPr/>
            <p:nvPr/>
          </p:nvSpPr>
          <p:spPr>
            <a:xfrm rot="16200000">
              <a:off x="8560759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9E3576-D221-0357-A7FF-26F46E2704F9}"/>
                </a:ext>
              </a:extLst>
            </p:cNvPr>
            <p:cNvSpPr/>
            <p:nvPr/>
          </p:nvSpPr>
          <p:spPr>
            <a:xfrm>
              <a:off x="263672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17D5F4-4FAE-C4A7-FF53-CD6C90B90069}"/>
                </a:ext>
              </a:extLst>
            </p:cNvPr>
            <p:cNvSpPr/>
            <p:nvPr/>
          </p:nvSpPr>
          <p:spPr>
            <a:xfrm>
              <a:off x="3529570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71E703-0F5C-3BF3-1365-176DC8CD6B1A}"/>
                </a:ext>
              </a:extLst>
            </p:cNvPr>
            <p:cNvSpPr/>
            <p:nvPr/>
          </p:nvSpPr>
          <p:spPr>
            <a:xfrm>
              <a:off x="4380156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F12DC9-3AD6-A5A8-8143-477362829C0F}"/>
                </a:ext>
              </a:extLst>
            </p:cNvPr>
            <p:cNvSpPr/>
            <p:nvPr/>
          </p:nvSpPr>
          <p:spPr>
            <a:xfrm>
              <a:off x="5276667" y="2595399"/>
              <a:ext cx="49136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7A16E4-F2BB-F426-66C6-4BE27BD37CEB}"/>
                </a:ext>
              </a:extLst>
            </p:cNvPr>
            <p:cNvSpPr/>
            <p:nvPr/>
          </p:nvSpPr>
          <p:spPr>
            <a:xfrm>
              <a:off x="619543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CA8789-21AF-47F2-D923-BAD5B1D66915}"/>
                </a:ext>
              </a:extLst>
            </p:cNvPr>
            <p:cNvSpPr/>
            <p:nvPr/>
          </p:nvSpPr>
          <p:spPr>
            <a:xfrm>
              <a:off x="711825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6713F5-F531-065E-FADB-2A4FE6CE3186}"/>
                </a:ext>
              </a:extLst>
            </p:cNvPr>
            <p:cNvSpPr/>
            <p:nvPr/>
          </p:nvSpPr>
          <p:spPr>
            <a:xfrm>
              <a:off x="796558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Aug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A4368AE-D1AC-47EE-A332-2AB6363A4F6F}"/>
                </a:ext>
              </a:extLst>
            </p:cNvPr>
            <p:cNvCxnSpPr>
              <a:cxnSpLocks/>
            </p:cNvCxnSpPr>
            <p:nvPr/>
          </p:nvCxnSpPr>
          <p:spPr>
            <a:xfrm>
              <a:off x="2385404" y="3020424"/>
              <a:ext cx="19947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5AB491-7A5F-3C14-9E12-A06853C298A1}"/>
                </a:ext>
              </a:extLst>
            </p:cNvPr>
            <p:cNvCxnSpPr>
              <a:cxnSpLocks/>
            </p:cNvCxnSpPr>
            <p:nvPr/>
          </p:nvCxnSpPr>
          <p:spPr>
            <a:xfrm>
              <a:off x="4380156" y="2426938"/>
              <a:ext cx="0" cy="6759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66CBDC-74D5-B086-D13E-EBA996E1963C}"/>
                </a:ext>
              </a:extLst>
            </p:cNvPr>
            <p:cNvSpPr/>
            <p:nvPr/>
          </p:nvSpPr>
          <p:spPr>
            <a:xfrm>
              <a:off x="4323307" y="2362185"/>
              <a:ext cx="1865964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First occurrence of failure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6BCFB68-3E02-0859-9936-A0689EB58B31}"/>
                </a:ext>
              </a:extLst>
            </p:cNvPr>
            <p:cNvCxnSpPr>
              <a:cxnSpLocks/>
            </p:cNvCxnSpPr>
            <p:nvPr/>
          </p:nvCxnSpPr>
          <p:spPr>
            <a:xfrm>
              <a:off x="4380156" y="3020424"/>
              <a:ext cx="34059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F37B06-64D3-C281-EB7E-F016C8883850}"/>
                </a:ext>
              </a:extLst>
            </p:cNvPr>
            <p:cNvSpPr/>
            <p:nvPr/>
          </p:nvSpPr>
          <p:spPr>
            <a:xfrm>
              <a:off x="2921693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F422DA8-1E0E-1C2D-09A2-B91001B7B3B4}"/>
                </a:ext>
              </a:extLst>
            </p:cNvPr>
            <p:cNvSpPr/>
            <p:nvPr/>
          </p:nvSpPr>
          <p:spPr>
            <a:xfrm>
              <a:off x="5504268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724523-3078-28BF-CAB3-3E57B28459B5}"/>
              </a:ext>
            </a:extLst>
          </p:cNvPr>
          <p:cNvGrpSpPr/>
          <p:nvPr/>
        </p:nvGrpSpPr>
        <p:grpSpPr>
          <a:xfrm>
            <a:off x="2362544" y="3310452"/>
            <a:ext cx="6324255" cy="893032"/>
            <a:chOff x="2362544" y="2362185"/>
            <a:chExt cx="6324255" cy="89303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9110183-3598-E317-6EB7-2B8B3C1D0D9D}"/>
                </a:ext>
              </a:extLst>
            </p:cNvPr>
            <p:cNvSpPr/>
            <p:nvPr/>
          </p:nvSpPr>
          <p:spPr>
            <a:xfrm>
              <a:off x="2396067" y="2830194"/>
              <a:ext cx="6290732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8022F5-E1B8-DD34-E827-81BF86B77F26}"/>
                </a:ext>
              </a:extLst>
            </p:cNvPr>
            <p:cNvSpPr/>
            <p:nvPr/>
          </p:nvSpPr>
          <p:spPr>
            <a:xfrm rot="16200000">
              <a:off x="2286614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86CFE0-049F-4923-13A6-B91FB427E011}"/>
                </a:ext>
              </a:extLst>
            </p:cNvPr>
            <p:cNvSpPr/>
            <p:nvPr/>
          </p:nvSpPr>
          <p:spPr>
            <a:xfrm rot="16200000">
              <a:off x="3182920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BA98D4D-3B48-1DE1-AD72-186D677BCFBD}"/>
                </a:ext>
              </a:extLst>
            </p:cNvPr>
            <p:cNvSpPr/>
            <p:nvPr/>
          </p:nvSpPr>
          <p:spPr>
            <a:xfrm rot="16200000">
              <a:off x="4079226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F6B237-776B-8285-1D33-385B413965B1}"/>
                </a:ext>
              </a:extLst>
            </p:cNvPr>
            <p:cNvSpPr/>
            <p:nvPr/>
          </p:nvSpPr>
          <p:spPr>
            <a:xfrm rot="16200000">
              <a:off x="4975532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2A5668-C72E-25C7-8B74-21B3451BA894}"/>
                </a:ext>
              </a:extLst>
            </p:cNvPr>
            <p:cNvSpPr/>
            <p:nvPr/>
          </p:nvSpPr>
          <p:spPr>
            <a:xfrm rot="16200000">
              <a:off x="5871838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CD3728-62C6-71B4-A2D4-0DC11C0F0D2A}"/>
                </a:ext>
              </a:extLst>
            </p:cNvPr>
            <p:cNvSpPr/>
            <p:nvPr/>
          </p:nvSpPr>
          <p:spPr>
            <a:xfrm rot="16200000">
              <a:off x="6768144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4734C7-6F91-3D5D-1E16-6E889BF57607}"/>
                </a:ext>
              </a:extLst>
            </p:cNvPr>
            <p:cNvSpPr/>
            <p:nvPr/>
          </p:nvSpPr>
          <p:spPr>
            <a:xfrm rot="16200000">
              <a:off x="7664450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A763E2-4343-0255-B8A0-60391E377CCA}"/>
                </a:ext>
              </a:extLst>
            </p:cNvPr>
            <p:cNvSpPr/>
            <p:nvPr/>
          </p:nvSpPr>
          <p:spPr>
            <a:xfrm rot="16200000">
              <a:off x="8560759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FAEB72D-98A7-2B28-722B-769DEA43E331}"/>
                </a:ext>
              </a:extLst>
            </p:cNvPr>
            <p:cNvSpPr/>
            <p:nvPr/>
          </p:nvSpPr>
          <p:spPr>
            <a:xfrm>
              <a:off x="263672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3D007C5-14CB-A8AC-6A3D-1679D8E1FE47}"/>
                </a:ext>
              </a:extLst>
            </p:cNvPr>
            <p:cNvSpPr/>
            <p:nvPr/>
          </p:nvSpPr>
          <p:spPr>
            <a:xfrm>
              <a:off x="3529570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F677043-D5ED-47A1-2DE3-3C92066CEF8D}"/>
                </a:ext>
              </a:extLst>
            </p:cNvPr>
            <p:cNvSpPr/>
            <p:nvPr/>
          </p:nvSpPr>
          <p:spPr>
            <a:xfrm>
              <a:off x="4380156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202B2FF-8B6A-B8AA-E5D5-798197B11F90}"/>
                </a:ext>
              </a:extLst>
            </p:cNvPr>
            <p:cNvSpPr/>
            <p:nvPr/>
          </p:nvSpPr>
          <p:spPr>
            <a:xfrm>
              <a:off x="5276667" y="2595399"/>
              <a:ext cx="49136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0D49E9-0E30-3862-8FED-00E3359E5074}"/>
                </a:ext>
              </a:extLst>
            </p:cNvPr>
            <p:cNvSpPr/>
            <p:nvPr/>
          </p:nvSpPr>
          <p:spPr>
            <a:xfrm>
              <a:off x="619543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2F62B2C-396E-F5CB-C632-9552136AFFC4}"/>
                </a:ext>
              </a:extLst>
            </p:cNvPr>
            <p:cNvSpPr/>
            <p:nvPr/>
          </p:nvSpPr>
          <p:spPr>
            <a:xfrm>
              <a:off x="711825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6ECC7B6-3447-0353-0F89-1308A6099805}"/>
                </a:ext>
              </a:extLst>
            </p:cNvPr>
            <p:cNvSpPr/>
            <p:nvPr/>
          </p:nvSpPr>
          <p:spPr>
            <a:xfrm>
              <a:off x="796558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Aug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97BAAF7-EE73-112E-69EF-E949C588C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85404" y="3020424"/>
              <a:ext cx="2666058" cy="91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7D4DCF-5CC8-D5A5-EDEC-18E74A7B80EE}"/>
                </a:ext>
              </a:extLst>
            </p:cNvPr>
            <p:cNvCxnSpPr>
              <a:cxnSpLocks/>
            </p:cNvCxnSpPr>
            <p:nvPr/>
          </p:nvCxnSpPr>
          <p:spPr>
            <a:xfrm>
              <a:off x="4380156" y="2426938"/>
              <a:ext cx="0" cy="6759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46232C-4F14-C287-9394-2CF9AF5EA15D}"/>
                </a:ext>
              </a:extLst>
            </p:cNvPr>
            <p:cNvSpPr/>
            <p:nvPr/>
          </p:nvSpPr>
          <p:spPr>
            <a:xfrm>
              <a:off x="4323307" y="2362185"/>
              <a:ext cx="1865964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First occurrence of failure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969E285-D4A1-60FC-1A4B-5696682F5B2F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2" y="3029616"/>
              <a:ext cx="273463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1278368-853A-2C21-4325-0E868CB22AEC}"/>
                </a:ext>
              </a:extLst>
            </p:cNvPr>
            <p:cNvSpPr/>
            <p:nvPr/>
          </p:nvSpPr>
          <p:spPr>
            <a:xfrm>
              <a:off x="3311163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802590-AF20-44FF-A184-8672772504A8}"/>
                </a:ext>
              </a:extLst>
            </p:cNvPr>
            <p:cNvSpPr/>
            <p:nvPr/>
          </p:nvSpPr>
          <p:spPr>
            <a:xfrm>
              <a:off x="5969934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82F4FA-2980-6794-4659-EA7ED62B6BF8}"/>
              </a:ext>
            </a:extLst>
          </p:cNvPr>
          <p:cNvGrpSpPr/>
          <p:nvPr/>
        </p:nvGrpSpPr>
        <p:grpSpPr>
          <a:xfrm>
            <a:off x="2362544" y="4285047"/>
            <a:ext cx="6324255" cy="893032"/>
            <a:chOff x="2362544" y="2362185"/>
            <a:chExt cx="6324255" cy="8930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92744-AA53-C3A1-AAA9-7689580C414C}"/>
                </a:ext>
              </a:extLst>
            </p:cNvPr>
            <p:cNvSpPr/>
            <p:nvPr/>
          </p:nvSpPr>
          <p:spPr>
            <a:xfrm>
              <a:off x="2396067" y="2830194"/>
              <a:ext cx="6290732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58D4DD-DD28-8D6B-C6FC-D50B01F35D6E}"/>
                </a:ext>
              </a:extLst>
            </p:cNvPr>
            <p:cNvSpPr/>
            <p:nvPr/>
          </p:nvSpPr>
          <p:spPr>
            <a:xfrm rot="16200000">
              <a:off x="2286614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D41643-F693-6867-259C-2B6C249CA390}"/>
                </a:ext>
              </a:extLst>
            </p:cNvPr>
            <p:cNvSpPr/>
            <p:nvPr/>
          </p:nvSpPr>
          <p:spPr>
            <a:xfrm rot="16200000">
              <a:off x="3182920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95C339-24B4-167B-E290-8EFF08E7FECC}"/>
                </a:ext>
              </a:extLst>
            </p:cNvPr>
            <p:cNvSpPr/>
            <p:nvPr/>
          </p:nvSpPr>
          <p:spPr>
            <a:xfrm rot="16200000">
              <a:off x="4079226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B261A4-AA79-94F5-1830-13793683CEBB}"/>
                </a:ext>
              </a:extLst>
            </p:cNvPr>
            <p:cNvSpPr/>
            <p:nvPr/>
          </p:nvSpPr>
          <p:spPr>
            <a:xfrm rot="16200000">
              <a:off x="4975532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A351F94-6F4B-921D-B68D-47E509D3E175}"/>
                </a:ext>
              </a:extLst>
            </p:cNvPr>
            <p:cNvSpPr/>
            <p:nvPr/>
          </p:nvSpPr>
          <p:spPr>
            <a:xfrm rot="16200000">
              <a:off x="5871838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AE4936C-7C67-4309-FF06-5E0AD0F251BA}"/>
                </a:ext>
              </a:extLst>
            </p:cNvPr>
            <p:cNvSpPr/>
            <p:nvPr/>
          </p:nvSpPr>
          <p:spPr>
            <a:xfrm rot="16200000">
              <a:off x="6768144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40D1EE5-C5A8-524A-F308-5BE20E048E9E}"/>
                </a:ext>
              </a:extLst>
            </p:cNvPr>
            <p:cNvSpPr/>
            <p:nvPr/>
          </p:nvSpPr>
          <p:spPr>
            <a:xfrm rot="16200000">
              <a:off x="7664450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8D00233-0B28-52AC-565D-D29C22FBB466}"/>
                </a:ext>
              </a:extLst>
            </p:cNvPr>
            <p:cNvSpPr/>
            <p:nvPr/>
          </p:nvSpPr>
          <p:spPr>
            <a:xfrm rot="16200000">
              <a:off x="8560759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2949E0-6A54-CE68-0089-482340BEF2B2}"/>
                </a:ext>
              </a:extLst>
            </p:cNvPr>
            <p:cNvSpPr/>
            <p:nvPr/>
          </p:nvSpPr>
          <p:spPr>
            <a:xfrm>
              <a:off x="263672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21504F-9153-58BC-4247-21F99E88AF9C}"/>
                </a:ext>
              </a:extLst>
            </p:cNvPr>
            <p:cNvSpPr/>
            <p:nvPr/>
          </p:nvSpPr>
          <p:spPr>
            <a:xfrm>
              <a:off x="3529570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DB5DC0C-32FD-5DA5-9B15-AB4E70F8FD62}"/>
                </a:ext>
              </a:extLst>
            </p:cNvPr>
            <p:cNvSpPr/>
            <p:nvPr/>
          </p:nvSpPr>
          <p:spPr>
            <a:xfrm>
              <a:off x="4380156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617F8FC-8347-6CC8-CD20-497FEAF9746C}"/>
                </a:ext>
              </a:extLst>
            </p:cNvPr>
            <p:cNvSpPr/>
            <p:nvPr/>
          </p:nvSpPr>
          <p:spPr>
            <a:xfrm>
              <a:off x="5276667" y="2595399"/>
              <a:ext cx="49136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AAFEE68-0638-0786-D398-B176F5F15613}"/>
                </a:ext>
              </a:extLst>
            </p:cNvPr>
            <p:cNvSpPr/>
            <p:nvPr/>
          </p:nvSpPr>
          <p:spPr>
            <a:xfrm>
              <a:off x="619543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2C914D-35B4-265B-B098-707CF1463EBB}"/>
                </a:ext>
              </a:extLst>
            </p:cNvPr>
            <p:cNvSpPr/>
            <p:nvPr/>
          </p:nvSpPr>
          <p:spPr>
            <a:xfrm>
              <a:off x="711825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AA029D7-CD66-E899-D931-BC5B0B5B8498}"/>
                </a:ext>
              </a:extLst>
            </p:cNvPr>
            <p:cNvSpPr/>
            <p:nvPr/>
          </p:nvSpPr>
          <p:spPr>
            <a:xfrm>
              <a:off x="796558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Aug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B9BBC12-3E52-2084-D61D-572B2090786E}"/>
                </a:ext>
              </a:extLst>
            </p:cNvPr>
            <p:cNvCxnSpPr>
              <a:cxnSpLocks/>
            </p:cNvCxnSpPr>
            <p:nvPr/>
          </p:nvCxnSpPr>
          <p:spPr>
            <a:xfrm>
              <a:off x="2385404" y="3020424"/>
              <a:ext cx="3562364" cy="7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86DCA1E-B48F-C178-F7BD-C4EBAE02F36F}"/>
                </a:ext>
              </a:extLst>
            </p:cNvPr>
            <p:cNvCxnSpPr>
              <a:cxnSpLocks/>
            </p:cNvCxnSpPr>
            <p:nvPr/>
          </p:nvCxnSpPr>
          <p:spPr>
            <a:xfrm>
              <a:off x="4380156" y="2426938"/>
              <a:ext cx="0" cy="6759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2A696D3-1A65-CE8A-8C38-83631F305FEF}"/>
                </a:ext>
              </a:extLst>
            </p:cNvPr>
            <p:cNvSpPr/>
            <p:nvPr/>
          </p:nvSpPr>
          <p:spPr>
            <a:xfrm>
              <a:off x="4323307" y="2362185"/>
              <a:ext cx="1865964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First occurrence of failure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EB6F964-732A-EE79-37AA-08146951B49D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68" y="3027775"/>
              <a:ext cx="183833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88E0C5-9961-E643-8A4C-82E55884B274}"/>
                </a:ext>
              </a:extLst>
            </p:cNvPr>
            <p:cNvSpPr/>
            <p:nvPr/>
          </p:nvSpPr>
          <p:spPr>
            <a:xfrm>
              <a:off x="3700630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7E9CF4-12FD-9F9F-2328-4F50898E578B}"/>
                </a:ext>
              </a:extLst>
            </p:cNvPr>
            <p:cNvSpPr/>
            <p:nvPr/>
          </p:nvSpPr>
          <p:spPr>
            <a:xfrm>
              <a:off x="6393267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DB13DD6-0F54-C3EF-4192-F1B4DFCB65C0}"/>
              </a:ext>
            </a:extLst>
          </p:cNvPr>
          <p:cNvGrpSpPr/>
          <p:nvPr/>
        </p:nvGrpSpPr>
        <p:grpSpPr>
          <a:xfrm>
            <a:off x="2362544" y="5224847"/>
            <a:ext cx="6324255" cy="893032"/>
            <a:chOff x="2362544" y="2362185"/>
            <a:chExt cx="6324255" cy="89303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FCAF3A2-6879-F6FE-3753-5E0141DD7FF3}"/>
                </a:ext>
              </a:extLst>
            </p:cNvPr>
            <p:cNvSpPr/>
            <p:nvPr/>
          </p:nvSpPr>
          <p:spPr>
            <a:xfrm>
              <a:off x="2396067" y="2830194"/>
              <a:ext cx="6290732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6AC1908-68F7-5332-A721-8CC4ADD71E2C}"/>
                </a:ext>
              </a:extLst>
            </p:cNvPr>
            <p:cNvSpPr/>
            <p:nvPr/>
          </p:nvSpPr>
          <p:spPr>
            <a:xfrm rot="16200000">
              <a:off x="2286614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8823E91-56AF-E8DC-26D6-E74576349F67}"/>
                </a:ext>
              </a:extLst>
            </p:cNvPr>
            <p:cNvSpPr/>
            <p:nvPr/>
          </p:nvSpPr>
          <p:spPr>
            <a:xfrm rot="16200000">
              <a:off x="3182920" y="2824266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9239CB-DBC0-C06B-F9A8-8DC64540F465}"/>
                </a:ext>
              </a:extLst>
            </p:cNvPr>
            <p:cNvSpPr/>
            <p:nvPr/>
          </p:nvSpPr>
          <p:spPr>
            <a:xfrm rot="16200000">
              <a:off x="4079226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AC5FAFC-E5E4-E59A-C646-6E04E728C275}"/>
                </a:ext>
              </a:extLst>
            </p:cNvPr>
            <p:cNvSpPr/>
            <p:nvPr/>
          </p:nvSpPr>
          <p:spPr>
            <a:xfrm rot="16200000">
              <a:off x="4975532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50AFFA6-FBE8-4560-4C7C-2F07A90FCA83}"/>
                </a:ext>
              </a:extLst>
            </p:cNvPr>
            <p:cNvSpPr/>
            <p:nvPr/>
          </p:nvSpPr>
          <p:spPr>
            <a:xfrm rot="16200000">
              <a:off x="5871838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54D9FA9-B274-4153-C54B-01747EE6960E}"/>
                </a:ext>
              </a:extLst>
            </p:cNvPr>
            <p:cNvSpPr/>
            <p:nvPr/>
          </p:nvSpPr>
          <p:spPr>
            <a:xfrm rot="16200000">
              <a:off x="6768144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EA1A3FE-61CD-9E59-854C-50682FFE8D9F}"/>
                </a:ext>
              </a:extLst>
            </p:cNvPr>
            <p:cNvSpPr/>
            <p:nvPr/>
          </p:nvSpPr>
          <p:spPr>
            <a:xfrm rot="16200000">
              <a:off x="7664450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5497B3-B3BE-D2CE-E90E-9278DF583C84}"/>
                </a:ext>
              </a:extLst>
            </p:cNvPr>
            <p:cNvSpPr/>
            <p:nvPr/>
          </p:nvSpPr>
          <p:spPr>
            <a:xfrm rot="16200000">
              <a:off x="8560759" y="2824267"/>
              <a:ext cx="19758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38693CE-329A-3065-4718-AA2C9B691A32}"/>
                </a:ext>
              </a:extLst>
            </p:cNvPr>
            <p:cNvSpPr/>
            <p:nvPr/>
          </p:nvSpPr>
          <p:spPr>
            <a:xfrm>
              <a:off x="263672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53E19AA-A317-7E1B-AC61-923174B30F17}"/>
                </a:ext>
              </a:extLst>
            </p:cNvPr>
            <p:cNvSpPr/>
            <p:nvPr/>
          </p:nvSpPr>
          <p:spPr>
            <a:xfrm>
              <a:off x="3529570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643B7B7-38E1-406D-D678-A921AFD65E45}"/>
                </a:ext>
              </a:extLst>
            </p:cNvPr>
            <p:cNvSpPr/>
            <p:nvPr/>
          </p:nvSpPr>
          <p:spPr>
            <a:xfrm>
              <a:off x="4380156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840BA70-78DC-132A-E24F-41EBECCDCE0B}"/>
                </a:ext>
              </a:extLst>
            </p:cNvPr>
            <p:cNvSpPr/>
            <p:nvPr/>
          </p:nvSpPr>
          <p:spPr>
            <a:xfrm>
              <a:off x="5276667" y="2595399"/>
              <a:ext cx="49136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BDFDF94-BBF3-A397-2CFE-1AA1360D66E8}"/>
                </a:ext>
              </a:extLst>
            </p:cNvPr>
            <p:cNvSpPr/>
            <p:nvPr/>
          </p:nvSpPr>
          <p:spPr>
            <a:xfrm>
              <a:off x="619543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F49C224-5996-9331-B7DF-0EF861BC592C}"/>
                </a:ext>
              </a:extLst>
            </p:cNvPr>
            <p:cNvSpPr/>
            <p:nvPr/>
          </p:nvSpPr>
          <p:spPr>
            <a:xfrm>
              <a:off x="7118251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0E9DB18-0DEE-863E-22A3-6A60AFD0E42E}"/>
                </a:ext>
              </a:extLst>
            </p:cNvPr>
            <p:cNvSpPr/>
            <p:nvPr/>
          </p:nvSpPr>
          <p:spPr>
            <a:xfrm>
              <a:off x="7965582" y="2595399"/>
              <a:ext cx="446696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Aug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09D9B1D-D3BB-23E4-AAD6-A1378D3C5627}"/>
                </a:ext>
              </a:extLst>
            </p:cNvPr>
            <p:cNvCxnSpPr>
              <a:cxnSpLocks/>
            </p:cNvCxnSpPr>
            <p:nvPr/>
          </p:nvCxnSpPr>
          <p:spPr>
            <a:xfrm>
              <a:off x="2385404" y="3020424"/>
              <a:ext cx="4504390" cy="7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6BD5AA-A7CA-C4E3-D26D-B6DE53FAF34D}"/>
                </a:ext>
              </a:extLst>
            </p:cNvPr>
            <p:cNvCxnSpPr>
              <a:cxnSpLocks/>
            </p:cNvCxnSpPr>
            <p:nvPr/>
          </p:nvCxnSpPr>
          <p:spPr>
            <a:xfrm>
              <a:off x="4380156" y="2426938"/>
              <a:ext cx="0" cy="6759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0C4417A-CEA8-2425-6E90-90DB913E8723}"/>
                </a:ext>
              </a:extLst>
            </p:cNvPr>
            <p:cNvSpPr/>
            <p:nvPr/>
          </p:nvSpPr>
          <p:spPr>
            <a:xfrm>
              <a:off x="4323307" y="2362185"/>
              <a:ext cx="1865964" cy="2347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First occurrence of failure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2A86B67-F6CF-AE7A-CBA0-C70FAF04F3C3}"/>
                </a:ext>
              </a:extLst>
            </p:cNvPr>
            <p:cNvCxnSpPr>
              <a:cxnSpLocks/>
            </p:cNvCxnSpPr>
            <p:nvPr/>
          </p:nvCxnSpPr>
          <p:spPr>
            <a:xfrm>
              <a:off x="6866934" y="3020423"/>
              <a:ext cx="919166" cy="7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06675F5-E79B-CF4A-62C2-48966E006745}"/>
                </a:ext>
              </a:extLst>
            </p:cNvPr>
            <p:cNvSpPr/>
            <p:nvPr/>
          </p:nvSpPr>
          <p:spPr>
            <a:xfrm>
              <a:off x="4183229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7907EDE-4953-9804-7141-AC2A96CF86D2}"/>
                </a:ext>
              </a:extLst>
            </p:cNvPr>
            <p:cNvSpPr/>
            <p:nvPr/>
          </p:nvSpPr>
          <p:spPr>
            <a:xfrm>
              <a:off x="6858939" y="3020423"/>
              <a:ext cx="953359" cy="2347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158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0DED05B-F5B2-AE1B-4646-825E918C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82" y="3733839"/>
            <a:ext cx="2889748" cy="22245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646027-0ED2-0069-FAB8-612C8AB5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90" y="1321491"/>
            <a:ext cx="2961873" cy="22245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28049A-5D98-D874-7E54-35EE6A2D4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175" y="3731451"/>
            <a:ext cx="2900777" cy="222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ea typeface="맑은 고딕"/>
              </a:rPr>
              <a:t>Reconstruction Loss: SAE vs VAE &amp; Analog vs </a:t>
            </a:r>
            <a:br>
              <a:rPr lang="en-IN">
                <a:ea typeface="맑은 고딕"/>
              </a:rPr>
            </a:br>
            <a:r>
              <a:rPr lang="en-IN">
                <a:ea typeface="맑은 고딕"/>
              </a:rPr>
              <a:t>Digital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F3953-564E-77D1-C4EE-7172DCAF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684" y="1326627"/>
            <a:ext cx="2889747" cy="2224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E58C79-7269-BA94-6BEB-6281D5CD3F3E}"/>
              </a:ext>
            </a:extLst>
          </p:cNvPr>
          <p:cNvSpPr/>
          <p:nvPr/>
        </p:nvSpPr>
        <p:spPr>
          <a:xfrm>
            <a:off x="1523998" y="964044"/>
            <a:ext cx="2497669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SAE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2E37BA-1BA6-CF83-7C01-C2F2D17EFFA8}"/>
              </a:ext>
            </a:extLst>
          </p:cNvPr>
          <p:cNvSpPr/>
          <p:nvPr/>
        </p:nvSpPr>
        <p:spPr>
          <a:xfrm>
            <a:off x="5371752" y="964044"/>
            <a:ext cx="2577910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FDAFD4-B636-B5EC-6EF2-610A7A921F71}"/>
              </a:ext>
            </a:extLst>
          </p:cNvPr>
          <p:cNvSpPr/>
          <p:nvPr/>
        </p:nvSpPr>
        <p:spPr>
          <a:xfrm rot="16200000">
            <a:off x="-201981" y="2269540"/>
            <a:ext cx="188171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DD2EF-E791-0DCC-6F4D-7C00D78FE61A}"/>
              </a:ext>
            </a:extLst>
          </p:cNvPr>
          <p:cNvSpPr/>
          <p:nvPr/>
        </p:nvSpPr>
        <p:spPr>
          <a:xfrm rot="16200000">
            <a:off x="-201981" y="4663500"/>
            <a:ext cx="1881711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Analog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0D2E4C-57F4-D41F-5824-AB31D3583171}"/>
              </a:ext>
            </a:extLst>
          </p:cNvPr>
          <p:cNvSpPr txBox="1"/>
          <p:nvPr/>
        </p:nvSpPr>
        <p:spPr>
          <a:xfrm>
            <a:off x="0" y="6121417"/>
            <a:ext cx="9143999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fontAlgn="auto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</a:defRPr>
            </a:lvl1pPr>
          </a:lstStyle>
          <a:p>
            <a:pPr algn="ctr"/>
            <a:r>
              <a:rPr lang="en-IN" sz="1600" b="0"/>
              <a:t>Overall, the digital signals, lead to better reconstruction loss. SAE leads to better reconstruction for digital signals while VAE leads to better reconstruction for </a:t>
            </a:r>
            <a:r>
              <a:rPr lang="en-IN" sz="1600" b="0" err="1"/>
              <a:t>analog</a:t>
            </a:r>
            <a:r>
              <a:rPr lang="en-IN" sz="1600" b="0"/>
              <a:t> signals</a:t>
            </a:r>
          </a:p>
        </p:txBody>
      </p:sp>
    </p:spTree>
    <p:extLst>
      <p:ext uri="{BB962C8B-B14F-4D97-AF65-F5344CB8AC3E}">
        <p14:creationId xmlns:p14="http://schemas.microsoft.com/office/powerpoint/2010/main" val="389841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BBE77DB-90AF-5424-51AF-37C1C2B7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20" y="4183388"/>
            <a:ext cx="3316143" cy="2629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DCA7EA-DEBE-9DC3-0B78-317F5ADC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6" y="4183389"/>
            <a:ext cx="3316142" cy="2629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8A055D-E029-60EA-BEF6-449A64B9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22" y="1379696"/>
            <a:ext cx="3316141" cy="2634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ea typeface="맑은 고딕"/>
              </a:rPr>
              <a:t>Results – Iteration 1</a:t>
            </a:r>
            <a:br>
              <a:rPr lang="en-IN">
                <a:ea typeface="맑은 고딕"/>
              </a:rPr>
            </a:br>
            <a:r>
              <a:rPr lang="en-IN" sz="2000">
                <a:ea typeface="맑은 고딕"/>
              </a:rPr>
              <a:t>Train – Till the first occurrence of failure | Test – Remaining data till the end of July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18CA5-2CEF-F95A-5FA1-0D9485E4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6" y="1379698"/>
            <a:ext cx="3316141" cy="26343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DF8618-F80F-1DD9-450C-1654FDE225CD}"/>
              </a:ext>
            </a:extLst>
          </p:cNvPr>
          <p:cNvSpPr/>
          <p:nvPr/>
        </p:nvSpPr>
        <p:spPr>
          <a:xfrm>
            <a:off x="1301162" y="1048712"/>
            <a:ext cx="200083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B588A-C7DC-D2A8-8F4B-1148E45DA523}"/>
              </a:ext>
            </a:extLst>
          </p:cNvPr>
          <p:cNvSpPr/>
          <p:nvPr/>
        </p:nvSpPr>
        <p:spPr>
          <a:xfrm>
            <a:off x="5655733" y="1048712"/>
            <a:ext cx="2116667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10087-9D16-8844-5D86-9FF7C93E5C11}"/>
              </a:ext>
            </a:extLst>
          </p:cNvPr>
          <p:cNvSpPr/>
          <p:nvPr/>
        </p:nvSpPr>
        <p:spPr>
          <a:xfrm rot="16200000">
            <a:off x="-717392" y="2581755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E953F-E2EF-618D-2DAB-8B61070FF52A}"/>
              </a:ext>
            </a:extLst>
          </p:cNvPr>
          <p:cNvSpPr/>
          <p:nvPr/>
        </p:nvSpPr>
        <p:spPr>
          <a:xfrm rot="16200000">
            <a:off x="-717392" y="5401156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116509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23AB784-3BF0-02C4-B990-DB38FCD5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17" y="4183388"/>
            <a:ext cx="3316143" cy="262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B0D84-085A-99B1-9EA7-B030E473F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7" y="4183388"/>
            <a:ext cx="3316140" cy="2629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33E18-7FB4-63E0-5ED9-B6720DB3D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18" y="1375326"/>
            <a:ext cx="3316143" cy="263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FD96D-6FF8-6428-FED3-8A14D7E04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6" y="1379697"/>
            <a:ext cx="3316141" cy="263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ea typeface="맑은 고딕"/>
              </a:rPr>
              <a:t>Results – Iteration 2</a:t>
            </a:r>
            <a:br>
              <a:rPr lang="en-IN">
                <a:ea typeface="맑은 고딕"/>
              </a:rPr>
            </a:br>
            <a:r>
              <a:rPr lang="en-IN" sz="2000">
                <a:ea typeface="맑은 고딕"/>
              </a:rPr>
              <a:t>Train – Till April End | Test – Remaining data till the end of July</a:t>
            </a:r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F8618-F80F-1DD9-450C-1654FDE225CD}"/>
              </a:ext>
            </a:extLst>
          </p:cNvPr>
          <p:cNvSpPr/>
          <p:nvPr/>
        </p:nvSpPr>
        <p:spPr>
          <a:xfrm>
            <a:off x="1301162" y="1048712"/>
            <a:ext cx="200083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B588A-C7DC-D2A8-8F4B-1148E45DA523}"/>
              </a:ext>
            </a:extLst>
          </p:cNvPr>
          <p:cNvSpPr/>
          <p:nvPr/>
        </p:nvSpPr>
        <p:spPr>
          <a:xfrm>
            <a:off x="5655733" y="1048712"/>
            <a:ext cx="2116667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10087-9D16-8844-5D86-9FF7C93E5C11}"/>
              </a:ext>
            </a:extLst>
          </p:cNvPr>
          <p:cNvSpPr/>
          <p:nvPr/>
        </p:nvSpPr>
        <p:spPr>
          <a:xfrm rot="16200000">
            <a:off x="-717392" y="2581755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E953F-E2EF-618D-2DAB-8B61070FF52A}"/>
              </a:ext>
            </a:extLst>
          </p:cNvPr>
          <p:cNvSpPr/>
          <p:nvPr/>
        </p:nvSpPr>
        <p:spPr>
          <a:xfrm rot="16200000">
            <a:off x="-717392" y="5401156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1572120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CA52422-AB6F-5E5E-325F-59E269E5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16" y="4179019"/>
            <a:ext cx="3426256" cy="262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52BA6-9CFC-3E05-A0FA-161C883B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4" y="4179019"/>
            <a:ext cx="3316144" cy="2634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4FDF3-1802-BD4F-9A07-F6EAD3C6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17" y="1375326"/>
            <a:ext cx="3426256" cy="2629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86CBC-5FC9-C489-1F6E-9E69A7208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375326"/>
            <a:ext cx="3316143" cy="2634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ea typeface="맑은 고딕"/>
              </a:rPr>
              <a:t>Results – Iteration 3</a:t>
            </a:r>
            <a:br>
              <a:rPr lang="en-IN">
                <a:ea typeface="맑은 고딕"/>
              </a:rPr>
            </a:br>
            <a:r>
              <a:rPr lang="en-IN" sz="2000">
                <a:ea typeface="맑은 고딕"/>
              </a:rPr>
              <a:t>Train – Till May End | Test – Remaining data till the end of July</a:t>
            </a:r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F8618-F80F-1DD9-450C-1654FDE225CD}"/>
              </a:ext>
            </a:extLst>
          </p:cNvPr>
          <p:cNvSpPr/>
          <p:nvPr/>
        </p:nvSpPr>
        <p:spPr>
          <a:xfrm>
            <a:off x="1301162" y="1048712"/>
            <a:ext cx="200083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B588A-C7DC-D2A8-8F4B-1148E45DA523}"/>
              </a:ext>
            </a:extLst>
          </p:cNvPr>
          <p:cNvSpPr/>
          <p:nvPr/>
        </p:nvSpPr>
        <p:spPr>
          <a:xfrm>
            <a:off x="5655733" y="1048712"/>
            <a:ext cx="2116667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10087-9D16-8844-5D86-9FF7C93E5C11}"/>
              </a:ext>
            </a:extLst>
          </p:cNvPr>
          <p:cNvSpPr/>
          <p:nvPr/>
        </p:nvSpPr>
        <p:spPr>
          <a:xfrm rot="16200000">
            <a:off x="-717392" y="2581755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E953F-E2EF-618D-2DAB-8B61070FF52A}"/>
              </a:ext>
            </a:extLst>
          </p:cNvPr>
          <p:cNvSpPr/>
          <p:nvPr/>
        </p:nvSpPr>
        <p:spPr>
          <a:xfrm rot="16200000">
            <a:off x="-717392" y="5401156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386403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E25C10-7A15-3C4F-FC4A-BDB3D33C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15" y="4174649"/>
            <a:ext cx="3426256" cy="2634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29F-B7DE-0C78-3AEB-E89E5DB7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3" y="4174650"/>
            <a:ext cx="3316144" cy="2634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EDAD5-94D0-2823-BC80-5BF36E26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15" y="1370957"/>
            <a:ext cx="3426256" cy="263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67C77-AE6E-D37C-B242-FB837903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370957"/>
            <a:ext cx="3316143" cy="2634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ea typeface="맑은 고딕"/>
              </a:rPr>
              <a:t>Results – Iteration 4</a:t>
            </a:r>
            <a:br>
              <a:rPr lang="en-IN">
                <a:ea typeface="맑은 고딕"/>
              </a:rPr>
            </a:br>
            <a:r>
              <a:rPr lang="en-IN" sz="2000">
                <a:ea typeface="맑은 고딕"/>
              </a:rPr>
              <a:t>Train – Till June End | Test – Remaining data till the end of July</a:t>
            </a:r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F8618-F80F-1DD9-450C-1654FDE225CD}"/>
              </a:ext>
            </a:extLst>
          </p:cNvPr>
          <p:cNvSpPr/>
          <p:nvPr/>
        </p:nvSpPr>
        <p:spPr>
          <a:xfrm>
            <a:off x="1301162" y="1048712"/>
            <a:ext cx="200083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B588A-C7DC-D2A8-8F4B-1148E45DA523}"/>
              </a:ext>
            </a:extLst>
          </p:cNvPr>
          <p:cNvSpPr/>
          <p:nvPr/>
        </p:nvSpPr>
        <p:spPr>
          <a:xfrm>
            <a:off x="5655733" y="1048712"/>
            <a:ext cx="2116667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VAE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10087-9D16-8844-5D86-9FF7C93E5C11}"/>
              </a:ext>
            </a:extLst>
          </p:cNvPr>
          <p:cNvSpPr/>
          <p:nvPr/>
        </p:nvSpPr>
        <p:spPr>
          <a:xfrm rot="16200000">
            <a:off x="-717392" y="2581755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Digital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E953F-E2EF-618D-2DAB-8B61070FF52A}"/>
              </a:ext>
            </a:extLst>
          </p:cNvPr>
          <p:cNvSpPr/>
          <p:nvPr/>
        </p:nvSpPr>
        <p:spPr>
          <a:xfrm rot="16200000">
            <a:off x="-717392" y="5401156"/>
            <a:ext cx="2065868" cy="28902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96361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ea typeface="맑은 고딕"/>
              </a:rPr>
              <a:t>Results – Summary</a:t>
            </a:r>
            <a:endParaRPr lang="en-I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7C6AA2-DD67-E973-F7D5-8B48AC4C9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571930"/>
              </p:ext>
            </p:extLst>
          </p:nvPr>
        </p:nvGraphicFramePr>
        <p:xfrm>
          <a:off x="81972" y="1334268"/>
          <a:ext cx="4379964" cy="314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A689603-95DC-E29E-E732-73BF67CD6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934550"/>
              </p:ext>
            </p:extLst>
          </p:nvPr>
        </p:nvGraphicFramePr>
        <p:xfrm>
          <a:off x="4707467" y="1334268"/>
          <a:ext cx="4363030" cy="314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E8273A-16A7-71F7-A310-1B2676634CFC}"/>
              </a:ext>
            </a:extLst>
          </p:cNvPr>
          <p:cNvSpPr txBox="1"/>
          <p:nvPr/>
        </p:nvSpPr>
        <p:spPr>
          <a:xfrm>
            <a:off x="0" y="4950138"/>
            <a:ext cx="9144000" cy="1323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R="0" lvl="0" indent="0" fontAlgn="auto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Sparse Autoencoders work best </a:t>
            </a:r>
            <a:r>
              <a:rPr lang="en-US" sz="1600" b="0"/>
              <a:t>on this data as indicated by almost perfect precision and recall period after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Data from digital sensors are more useful </a:t>
            </a:r>
            <a:r>
              <a:rPr lang="en-US" sz="1600" b="0"/>
              <a:t>in predicting anomalies in comparison to analog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/>
          </a:p>
        </p:txBody>
      </p:sp>
    </p:spTree>
    <p:extLst>
      <p:ext uri="{BB962C8B-B14F-4D97-AF65-F5344CB8AC3E}">
        <p14:creationId xmlns:p14="http://schemas.microsoft.com/office/powerpoint/2010/main" val="344234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A39431-A2D6-7E4C-80CD-834357BA1ADE}"/>
              </a:ext>
            </a:extLst>
          </p:cNvPr>
          <p:cNvGrpSpPr/>
          <p:nvPr/>
        </p:nvGrpSpPr>
        <p:grpSpPr>
          <a:xfrm>
            <a:off x="857697" y="1466116"/>
            <a:ext cx="3888432" cy="1046441"/>
            <a:chOff x="857697" y="1466116"/>
            <a:chExt cx="3888432" cy="1046441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400" b="1">
                  <a:solidFill>
                    <a:srgbClr val="FB7600"/>
                  </a:solidFill>
                  <a:latin typeface="+mj-lt"/>
                </a:rPr>
                <a:t>Next Steps</a:t>
              </a:r>
              <a:endParaRPr 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/>
                  <a:cs typeface="굴림" pitchFamily="50" charset="-127"/>
                </a:rPr>
                <a:t>06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30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7697" y="1991047"/>
            <a:ext cx="5112568" cy="1346292"/>
            <a:chOff x="857697" y="1466116"/>
            <a:chExt cx="5112568" cy="1346292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511256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>
                  <a:solidFill>
                    <a:srgbClr val="FB7600"/>
                  </a:solidFill>
                  <a:latin typeface="+mj-lt"/>
                  <a:cs typeface="굴림" pitchFamily="50" charset="-127"/>
                </a:rPr>
                <a:t>Background and Objectives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57697" y="2564904"/>
              <a:ext cx="5112568" cy="247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>
                  <a:solidFill>
                    <a:srgbClr val="FB7600"/>
                  </a:solidFill>
                  <a:latin typeface="+mj-lt"/>
                  <a:cs typeface="굴림" pitchFamily="50" charset="-127"/>
                </a:rPr>
                <a:t>.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ea typeface="맑은 고딕"/>
              </a:rPr>
              <a:t>Next Steps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CF978-83D0-4851-53F0-006D72CE7281}"/>
              </a:ext>
            </a:extLst>
          </p:cNvPr>
          <p:cNvSpPr txBox="1"/>
          <p:nvPr/>
        </p:nvSpPr>
        <p:spPr>
          <a:xfrm>
            <a:off x="287867" y="1526721"/>
            <a:ext cx="8500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2400" b="1">
                <a:solidFill>
                  <a:prstClr val="black"/>
                </a:solidFill>
                <a:latin typeface="Calibri" panose="020F0502020204030204"/>
              </a:rPr>
              <a:t>Additional pieces to explore:</a:t>
            </a:r>
          </a:p>
          <a:p>
            <a:pPr latinLnBrk="0"/>
            <a:endParaRPr lang="en-US" b="1">
              <a:solidFill>
                <a:prstClr val="black"/>
              </a:solidFill>
              <a:latin typeface="Calibri" panose="020F0502020204030204"/>
            </a:endParaRPr>
          </a:p>
          <a:p>
            <a:pPr latinLnBrk="0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Given a signal, how long is the unit going to run without breaking down?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Possible techniques: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LSTM – initial steps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Transformers</a:t>
            </a:r>
          </a:p>
          <a:p>
            <a:pPr marL="1200150" lvl="2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Vanilla – longer term</a:t>
            </a:r>
          </a:p>
          <a:p>
            <a:pPr marL="1200150" lvl="2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Informer – temporal </a:t>
            </a:r>
          </a:p>
          <a:p>
            <a:pPr marL="1200150" lvl="2" indent="-285750" latinLnBrk="0">
              <a:buFont typeface="Arial" panose="020B0604020202020204" pitchFamily="34" charset="0"/>
              <a:buChar char="•"/>
            </a:pPr>
            <a:r>
              <a:rPr lang="en-US" err="1">
                <a:solidFill>
                  <a:prstClr val="black"/>
                </a:solidFill>
                <a:latin typeface="Calibri" panose="020F0502020204030204"/>
              </a:rPr>
              <a:t>SpaceTimeFormer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 – spatial and temporal</a:t>
            </a:r>
          </a:p>
          <a:p>
            <a:pPr marL="1200150" lvl="2" indent="-285750" latinLnBrk="0">
              <a:buFont typeface="Arial" panose="020B0604020202020204" pitchFamily="34" charset="0"/>
              <a:buChar char="•"/>
            </a:pPr>
            <a:r>
              <a:rPr lang="en-US" err="1">
                <a:solidFill>
                  <a:prstClr val="black"/>
                </a:solidFill>
                <a:latin typeface="Calibri" panose="020F0502020204030204"/>
              </a:rPr>
              <a:t>Autoformer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 – seasonal decomposition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  <a:p>
            <a:pPr latinLnBrk="0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Causal inference between the sensors?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Causal forest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Survival Analysis</a:t>
            </a:r>
            <a:endParaRPr lang="en-GB">
              <a:solidFill>
                <a:prstClr val="black"/>
              </a:solidFill>
              <a:latin typeface="Calibri" panose="020F0502020204030204"/>
            </a:endParaRPr>
          </a:p>
          <a:p>
            <a:pPr lvl="1" latinLnBrk="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937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Appendix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8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CC6176B-0CC9-8102-6183-E936EA02C438}"/>
              </a:ext>
            </a:extLst>
          </p:cNvPr>
          <p:cNvSpPr/>
          <p:nvPr/>
        </p:nvSpPr>
        <p:spPr>
          <a:xfrm>
            <a:off x="95693" y="1046085"/>
            <a:ext cx="5868146" cy="51003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5E284-F79F-DCD2-A122-84DBC55D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맑은 고딕"/>
              </a:rPr>
              <a:t>Anomaly Detection using Autoencoder</a:t>
            </a:r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5F8EF2-703F-394C-8971-75728E6422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620689" y="1990614"/>
          <a:ext cx="5760641" cy="356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F3E56C2-AC73-4491-7CF5-7139FB6C03A5}"/>
              </a:ext>
            </a:extLst>
          </p:cNvPr>
          <p:cNvSpPr/>
          <p:nvPr/>
        </p:nvSpPr>
        <p:spPr>
          <a:xfrm>
            <a:off x="539552" y="992922"/>
            <a:ext cx="15248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</a:t>
            </a:r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(Normal)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35CF16D-B70B-9571-0229-01FF32AB7FC7}"/>
              </a:ext>
            </a:extLst>
          </p:cNvPr>
          <p:cNvGraphicFramePr>
            <a:graphicFrameLocks/>
          </p:cNvGraphicFramePr>
          <p:nvPr/>
        </p:nvGraphicFramePr>
        <p:xfrm>
          <a:off x="2987824" y="2024845"/>
          <a:ext cx="2501618" cy="2808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D23D4CC-2665-97F3-BD16-E57525A482DD}"/>
              </a:ext>
            </a:extLst>
          </p:cNvPr>
          <p:cNvSpPr/>
          <p:nvPr/>
        </p:nvSpPr>
        <p:spPr>
          <a:xfrm>
            <a:off x="3422357" y="992922"/>
            <a:ext cx="18004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 Data</a:t>
            </a:r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(With Anomaly)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D737FB-9F60-B5B9-D06F-D071C6E8622F}"/>
              </a:ext>
            </a:extLst>
          </p:cNvPr>
          <p:cNvCxnSpPr>
            <a:cxnSpLocks/>
          </p:cNvCxnSpPr>
          <p:nvPr/>
        </p:nvCxnSpPr>
        <p:spPr>
          <a:xfrm>
            <a:off x="2334293" y="2402043"/>
            <a:ext cx="69391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B29E15-399D-40C1-4167-C904167A4908}"/>
              </a:ext>
            </a:extLst>
          </p:cNvPr>
          <p:cNvCxnSpPr>
            <a:cxnSpLocks/>
          </p:cNvCxnSpPr>
          <p:nvPr/>
        </p:nvCxnSpPr>
        <p:spPr>
          <a:xfrm flipH="1">
            <a:off x="3203848" y="4788629"/>
            <a:ext cx="1008112" cy="648072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FAC1CA-D301-702D-7713-E70E65A3823C}"/>
              </a:ext>
            </a:extLst>
          </p:cNvPr>
          <p:cNvCxnSpPr>
            <a:cxnSpLocks/>
          </p:cNvCxnSpPr>
          <p:nvPr/>
        </p:nvCxnSpPr>
        <p:spPr>
          <a:xfrm flipV="1">
            <a:off x="2267744" y="4465160"/>
            <a:ext cx="720080" cy="718562"/>
          </a:xfrm>
          <a:prstGeom prst="bentConnector3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C6B92F-4BB9-C4A3-930D-193D710B47AC}"/>
              </a:ext>
            </a:extLst>
          </p:cNvPr>
          <p:cNvCxnSpPr>
            <a:cxnSpLocks/>
          </p:cNvCxnSpPr>
          <p:nvPr/>
        </p:nvCxnSpPr>
        <p:spPr>
          <a:xfrm>
            <a:off x="4211960" y="4811086"/>
            <a:ext cx="1010890" cy="648072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29DCD-ACB1-AA32-EB5B-5B382C33B804}"/>
              </a:ext>
            </a:extLst>
          </p:cNvPr>
          <p:cNvSpPr txBox="1"/>
          <p:nvPr/>
        </p:nvSpPr>
        <p:spPr>
          <a:xfrm>
            <a:off x="2508644" y="5507191"/>
            <a:ext cx="11992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rgbClr val="FF0000"/>
                </a:solidFill>
              </a:rPr>
              <a:t>Anomaly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5AB4E-8DB9-BA7F-9C31-5808F4CA154E}"/>
              </a:ext>
            </a:extLst>
          </p:cNvPr>
          <p:cNvSpPr txBox="1"/>
          <p:nvPr/>
        </p:nvSpPr>
        <p:spPr>
          <a:xfrm>
            <a:off x="4623220" y="5507191"/>
            <a:ext cx="11992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rgbClr val="00B050"/>
                </a:solidFill>
              </a:rPr>
              <a:t>Normal</a:t>
            </a:r>
          </a:p>
        </p:txBody>
      </p:sp>
      <p:sp>
        <p:nvSpPr>
          <p:cNvPr id="38" name="Scroll: Vertical 37">
            <a:extLst>
              <a:ext uri="{FF2B5EF4-FFF2-40B4-BE49-F238E27FC236}">
                <a16:creationId xmlns:a16="http://schemas.microsoft.com/office/drawing/2014/main" id="{1A7F7277-1549-0973-0038-FB09E61038A9}"/>
              </a:ext>
            </a:extLst>
          </p:cNvPr>
          <p:cNvSpPr/>
          <p:nvPr/>
        </p:nvSpPr>
        <p:spPr>
          <a:xfrm>
            <a:off x="5962869" y="992922"/>
            <a:ext cx="3181131" cy="5532422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i="1">
                <a:latin typeface="+mn-lt"/>
              </a:rPr>
              <a:t>The model learns to encode and decode normal patterns, capturing the essential features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i="1">
              <a:latin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i="1">
                <a:latin typeface="+mn-lt"/>
              </a:rPr>
              <a:t>Once the autoencoder is trained on normal data, it is used with the test data  which includes both normal and abnormal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i="1">
              <a:latin typeface="+mn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i="1">
                <a:latin typeface="+mn-lt"/>
              </a:rPr>
              <a:t>Instances with reconstruction errors surpassing the threshold are considered </a:t>
            </a:r>
            <a:r>
              <a:rPr lang="en-US" altLang="ko-KR" sz="1400" b="1" i="1">
                <a:solidFill>
                  <a:srgbClr val="FF0000"/>
                </a:solidFill>
                <a:latin typeface="+mn-lt"/>
              </a:rPr>
              <a:t>anomalies</a:t>
            </a:r>
            <a:endParaRPr lang="en-US" altLang="ko-KR" sz="1400" i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964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CFB303C-323A-206F-6711-5DCF847A3778}"/>
              </a:ext>
            </a:extLst>
          </p:cNvPr>
          <p:cNvSpPr/>
          <p:nvPr/>
        </p:nvSpPr>
        <p:spPr>
          <a:xfrm>
            <a:off x="211668" y="1159932"/>
            <a:ext cx="8805331" cy="2213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840266-FCC1-7981-6CEE-D5407F8C5112}"/>
              </a:ext>
            </a:extLst>
          </p:cNvPr>
          <p:cNvSpPr/>
          <p:nvPr/>
        </p:nvSpPr>
        <p:spPr>
          <a:xfrm>
            <a:off x="5643129" y="3691474"/>
            <a:ext cx="3259667" cy="411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</a:rPr>
              <a:t>Project Objectives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4EBB537-0545-4525-BF37-3A710CD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US" altLang="ko-KR"/>
              <a:t>Background and Objectives</a:t>
            </a:r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C38C9-BF65-757F-B60E-2C7C11DAE694}"/>
              </a:ext>
            </a:extLst>
          </p:cNvPr>
          <p:cNvSpPr/>
          <p:nvPr/>
        </p:nvSpPr>
        <p:spPr>
          <a:xfrm>
            <a:off x="353001" y="2084192"/>
            <a:ext cx="1526599" cy="1065409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Compressor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DE46B79E-C87B-2475-A241-716291FBC105}"/>
              </a:ext>
            </a:extLst>
          </p:cNvPr>
          <p:cNvSpPr/>
          <p:nvPr/>
        </p:nvSpPr>
        <p:spPr>
          <a:xfrm>
            <a:off x="2232600" y="2084192"/>
            <a:ext cx="1526599" cy="1065409"/>
          </a:xfrm>
          <a:prstGeom prst="diamond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Air </a:t>
            </a:r>
          </a:p>
          <a:p>
            <a:pPr algn="ctr"/>
            <a:r>
              <a:rPr lang="en-US" sz="1600" b="1"/>
              <a:t>Dryer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F6931-6947-7615-8DED-AA118E62794B}"/>
              </a:ext>
            </a:extLst>
          </p:cNvPr>
          <p:cNvSpPr/>
          <p:nvPr/>
        </p:nvSpPr>
        <p:spPr>
          <a:xfrm>
            <a:off x="4044466" y="2084192"/>
            <a:ext cx="1526599" cy="10654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Pneumatic </a:t>
            </a:r>
          </a:p>
          <a:p>
            <a:pPr algn="ctr"/>
            <a:r>
              <a:rPr lang="en-US" sz="1600" b="1"/>
              <a:t>Panel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86D7F-702B-703A-C2C5-749109BEA0D8}"/>
              </a:ext>
            </a:extLst>
          </p:cNvPr>
          <p:cNvSpPr/>
          <p:nvPr/>
        </p:nvSpPr>
        <p:spPr>
          <a:xfrm>
            <a:off x="1378181" y="1335613"/>
            <a:ext cx="1438012" cy="47338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Electronic Control Unit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6CC9B1-9C90-BF5E-61D3-76B77DAC431F}"/>
              </a:ext>
            </a:extLst>
          </p:cNvPr>
          <p:cNvCxnSpPr>
            <a:cxnSpLocks/>
            <a:stCxn id="2" idx="0"/>
            <a:endCxn id="5" idx="2"/>
          </p:cNvCxnSpPr>
          <p:nvPr/>
        </p:nvCxnSpPr>
        <p:spPr>
          <a:xfrm rot="5400000" flipH="1" flipV="1">
            <a:off x="1469149" y="1456154"/>
            <a:ext cx="275190" cy="9808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9DBF40-176F-1AD1-7E34-31E9929405F2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rot="16200000" flipV="1">
            <a:off x="2408949" y="1497240"/>
            <a:ext cx="275190" cy="898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CE4E97-3823-5A7B-76B8-8528113A844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879600" y="2616897"/>
            <a:ext cx="353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F8ED82-D85F-6395-6195-470341CC7C3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759199" y="2616897"/>
            <a:ext cx="2852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A4875-56AD-E1D8-4D72-6FD4DE04A56A}"/>
              </a:ext>
            </a:extLst>
          </p:cNvPr>
          <p:cNvSpPr/>
          <p:nvPr/>
        </p:nvSpPr>
        <p:spPr>
          <a:xfrm>
            <a:off x="1116301" y="3637291"/>
            <a:ext cx="2831065" cy="411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</a:rPr>
              <a:t>Predictive Maintenance</a:t>
            </a:r>
          </a:p>
        </p:txBody>
      </p:sp>
      <p:pic>
        <p:nvPicPr>
          <p:cNvPr id="24" name="Graphic 23" descr="Bullseye with solid fill">
            <a:extLst>
              <a:ext uri="{FF2B5EF4-FFF2-40B4-BE49-F238E27FC236}">
                <a16:creationId xmlns:a16="http://schemas.microsoft.com/office/drawing/2014/main" id="{59B8931D-DAD0-612A-F184-CF7F3D13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065" y="3536888"/>
            <a:ext cx="721015" cy="721015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1D4ED4-59A7-F032-4BB8-D5FDA6154FD0}"/>
              </a:ext>
            </a:extLst>
          </p:cNvPr>
          <p:cNvSpPr/>
          <p:nvPr/>
        </p:nvSpPr>
        <p:spPr>
          <a:xfrm rot="5400000">
            <a:off x="3164384" y="5001650"/>
            <a:ext cx="3212142" cy="17882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565D0-63A9-F736-E101-46286C888E34}"/>
              </a:ext>
            </a:extLst>
          </p:cNvPr>
          <p:cNvSpPr/>
          <p:nvPr/>
        </p:nvSpPr>
        <p:spPr>
          <a:xfrm>
            <a:off x="5685269" y="1219201"/>
            <a:ext cx="3247063" cy="206586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Air Production Unit (APU)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Installed on the roof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metro vehicles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Feeds different units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perform different functions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 could cause immediate removal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train for repair</a:t>
            </a:r>
          </a:p>
        </p:txBody>
      </p:sp>
      <p:pic>
        <p:nvPicPr>
          <p:cNvPr id="47" name="Graphic 46" descr="Tools with solid fill">
            <a:extLst>
              <a:ext uri="{FF2B5EF4-FFF2-40B4-BE49-F238E27FC236}">
                <a16:creationId xmlns:a16="http://schemas.microsoft.com/office/drawing/2014/main" id="{F76E440A-7855-AD48-B73B-55B303DD6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535" y="3536888"/>
            <a:ext cx="612648" cy="61264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78FB9DE-4741-9489-C920-DA157CD8E40E}"/>
              </a:ext>
            </a:extLst>
          </p:cNvPr>
          <p:cNvSpPr/>
          <p:nvPr/>
        </p:nvSpPr>
        <p:spPr>
          <a:xfrm>
            <a:off x="241204" y="4149536"/>
            <a:ext cx="4330796" cy="232881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Maintenance can be of 3 types –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preventive, corrective and predictive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Preventive Maintenance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leads to waste of resources while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corrective maintenance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waits for failure to take place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Predictive maintenance </a:t>
            </a: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is the most </a:t>
            </a:r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optimum approach </a:t>
            </a: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which can be used to detect anomalies and perform maintenance before the failure</a:t>
            </a:r>
            <a:endParaRPr kumimoji="0" 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509B3C-E810-13C5-7AE5-7ACD4F6D13A1}"/>
              </a:ext>
            </a:extLst>
          </p:cNvPr>
          <p:cNvSpPr/>
          <p:nvPr/>
        </p:nvSpPr>
        <p:spPr>
          <a:xfrm>
            <a:off x="4956110" y="4149536"/>
            <a:ext cx="3946686" cy="232881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 unforeseen maintenance –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thereby reducing the number of stops and stopping time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maintenance paradigm –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reactive to predictive by detecting anomalies in the data before the failure actually happens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Reduce false alarms – </a:t>
            </a:r>
            <a:r>
              <a:rPr lang="en-US" sz="1400" kern="0">
                <a:solidFill>
                  <a:prstClr val="black"/>
                </a:solidFill>
                <a:latin typeface="Calibri" panose="020F0502020204030204"/>
              </a:rPr>
              <a:t>to make the process of maintenance more efficient and cost-effective</a:t>
            </a:r>
            <a:endParaRPr kumimoji="0" 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7697" y="1991047"/>
            <a:ext cx="5112568" cy="1346292"/>
            <a:chOff x="857697" y="1466116"/>
            <a:chExt cx="5112568" cy="1346292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511256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>
                  <a:solidFill>
                    <a:srgbClr val="FB7600"/>
                  </a:solidFill>
                  <a:latin typeface="+mj-lt"/>
                  <a:cs typeface="굴림" pitchFamily="50" charset="-127"/>
                </a:rPr>
                <a:t>Data Description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57697" y="2564904"/>
              <a:ext cx="5112568" cy="247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>
                  <a:solidFill>
                    <a:srgbClr val="FB7600"/>
                  </a:solidFill>
                  <a:latin typeface="+mj-lt"/>
                  <a:cs typeface="굴림" pitchFamily="50" charset="-127"/>
                </a:rPr>
                <a:t>.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34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77E3B1-326D-6AA0-ABB7-F19D5E673A3F}"/>
              </a:ext>
            </a:extLst>
          </p:cNvPr>
          <p:cNvSpPr/>
          <p:nvPr/>
        </p:nvSpPr>
        <p:spPr>
          <a:xfrm>
            <a:off x="203004" y="2419781"/>
            <a:ext cx="4368996" cy="411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</a:rPr>
              <a:t>Digital Sensors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4EBB537-0545-4525-BF37-3A710CD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US" altLang="ko-KR"/>
              <a:t>Data Description</a:t>
            </a:r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2B2AE-7B99-4B38-49E2-2DF9130B8290}"/>
              </a:ext>
            </a:extLst>
          </p:cNvPr>
          <p:cNvSpPr/>
          <p:nvPr/>
        </p:nvSpPr>
        <p:spPr>
          <a:xfrm>
            <a:off x="0" y="1878385"/>
            <a:ext cx="9143999" cy="543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prstClr val="black"/>
                </a:solidFill>
                <a:latin typeface="Calibri" panose="020F0502020204030204"/>
                <a:ea typeface="맑은 고딕"/>
              </a:rPr>
              <a:t>D</a:t>
            </a:r>
            <a:r>
              <a:rPr kumimoji="0" lang="en-US" sz="180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ata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 corresponds to the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8 digital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and 7 analog sensors connected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 directly with the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APU.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D6EC4-87BB-C700-9DF4-E9E49ABADE6C}"/>
              </a:ext>
            </a:extLst>
          </p:cNvPr>
          <p:cNvSpPr/>
          <p:nvPr/>
        </p:nvSpPr>
        <p:spPr>
          <a:xfrm>
            <a:off x="203004" y="2903220"/>
            <a:ext cx="4301262" cy="3864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Electrical signal of the air intake valve on the compressor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DV_electric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Electrical signal that commands the compressor outlet valve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TOWERS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Signal that defines which tower is drying the air and which tower is draining the humidity removed from the air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MPG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Is responsible for activating the intake valve to start the compressor under load when the pressure in the APU is below 8.2bar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LPS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Signal activated when the pressure is lower than 7 bars.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Pressure_switch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Signal activated when pressure is detected on the pilot control valve.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Oil_Level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Is active (equal to one) when the oil is below the expected values.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Caudal_impulses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Signal produced by the flowmeter indicating the existence of the flow of air per second.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017B5-485C-16D5-D19E-6BEB7B8D464D}"/>
              </a:ext>
            </a:extLst>
          </p:cNvPr>
          <p:cNvSpPr/>
          <p:nvPr/>
        </p:nvSpPr>
        <p:spPr>
          <a:xfrm>
            <a:off x="4648004" y="2419781"/>
            <a:ext cx="4301262" cy="411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</a:rPr>
              <a:t>Analog Sensors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C211E-4796-3B56-9CD9-C54FC7F1189D}"/>
              </a:ext>
            </a:extLst>
          </p:cNvPr>
          <p:cNvSpPr/>
          <p:nvPr/>
        </p:nvSpPr>
        <p:spPr>
          <a:xfrm>
            <a:off x="4648004" y="2903220"/>
            <a:ext cx="4301262" cy="3864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TP2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Pressure on the compressor (bar)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TP3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Pressure generated at the pneumatic panel (bar)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H1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Valve that is activated when the pressure read by the pressure switch of the command is above the operating pressure of 10.2bar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DV_pressure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Pressure exerted due to pressure drop generated when air dryers’ towers discharge the water.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Reservoirs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Pressure inside the air tanks installed on the trains (bar)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Oil_Temperature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Temperature of the oil present on the compressor (°C).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Motor_Current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Motor’s current, which should present the following values: (</a:t>
            </a:r>
            <a:r>
              <a:rPr kumimoji="0" lang="en-US" sz="120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close to 0A when the compressor turns of; (ii) close to 4A when the compressor is working </a:t>
            </a:r>
            <a:r>
              <a:rPr kumimoji="0" lang="en-US" sz="120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ofoaded</a:t>
            </a: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and (iii) close to 7A when the compressor is operating under load (A);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2BBED-3C38-95AC-1B97-C0756DECD814}"/>
              </a:ext>
            </a:extLst>
          </p:cNvPr>
          <p:cNvSpPr/>
          <p:nvPr/>
        </p:nvSpPr>
        <p:spPr>
          <a:xfrm>
            <a:off x="36197" y="953049"/>
            <a:ext cx="2175506" cy="85760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latinLnBrk="0">
              <a:spcAft>
                <a:spcPts val="600"/>
              </a:spcAft>
            </a:pPr>
            <a:r>
              <a:rPr lang="en-US" sz="1600" b="1" u="sng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Data Source</a:t>
            </a:r>
          </a:p>
          <a:p>
            <a:pPr algn="ctr" latinLnBrk="0">
              <a:spcAft>
                <a:spcPts val="600"/>
              </a:spcAft>
            </a:pPr>
            <a:r>
              <a:rPr lang="en-US" sz="1400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UCI Machine Learning Repository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274C-4828-C90F-0BC1-A0921DFC72C7}"/>
              </a:ext>
            </a:extLst>
          </p:cNvPr>
          <p:cNvSpPr/>
          <p:nvPr/>
        </p:nvSpPr>
        <p:spPr>
          <a:xfrm>
            <a:off x="2336526" y="953049"/>
            <a:ext cx="2175506" cy="85760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latinLnBrk="0">
              <a:spcAft>
                <a:spcPts val="600"/>
              </a:spcAft>
            </a:pPr>
            <a:r>
              <a:rPr lang="en-US" sz="1600" b="1" u="sng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Timeline</a:t>
            </a:r>
          </a:p>
          <a:p>
            <a:pPr algn="ctr" latinLnBrk="0">
              <a:spcAft>
                <a:spcPts val="600"/>
              </a:spcAft>
            </a:pPr>
            <a:r>
              <a:rPr lang="en-US" sz="1400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Feb’20 – Aug’20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5966C3-BE09-F3F8-E9EC-F6F72BE742BF}"/>
              </a:ext>
            </a:extLst>
          </p:cNvPr>
          <p:cNvSpPr/>
          <p:nvPr/>
        </p:nvSpPr>
        <p:spPr>
          <a:xfrm>
            <a:off x="4636855" y="953049"/>
            <a:ext cx="2175506" cy="85760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latinLnBrk="0">
              <a:spcAft>
                <a:spcPts val="600"/>
              </a:spcAft>
            </a:pPr>
            <a:r>
              <a:rPr lang="en-US" sz="1600" b="1" u="sng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# Records</a:t>
            </a:r>
          </a:p>
          <a:p>
            <a:pPr algn="ctr" latinLnBrk="0">
              <a:spcAft>
                <a:spcPts val="600"/>
              </a:spcAft>
            </a:pPr>
            <a:r>
              <a:rPr lang="en-US" sz="1400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1,516,948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0AFDB3-1B78-3F6F-C69E-F7EB7A8E55E1}"/>
              </a:ext>
            </a:extLst>
          </p:cNvPr>
          <p:cNvSpPr/>
          <p:nvPr/>
        </p:nvSpPr>
        <p:spPr>
          <a:xfrm>
            <a:off x="6937183" y="953049"/>
            <a:ext cx="2175506" cy="85760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latinLnBrk="0">
              <a:spcAft>
                <a:spcPts val="600"/>
              </a:spcAft>
            </a:pPr>
            <a:r>
              <a:rPr lang="en-US" sz="1600" b="1" u="sng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Frequency</a:t>
            </a:r>
          </a:p>
          <a:p>
            <a:pPr algn="ctr" latinLnBrk="0">
              <a:spcAft>
                <a:spcPts val="600"/>
              </a:spcAft>
            </a:pPr>
            <a:r>
              <a:rPr lang="en-US" sz="1400" kern="0">
                <a:solidFill>
                  <a:schemeClr val="bg1"/>
                </a:solidFill>
                <a:latin typeface="Calibri" panose="020F0502020204030204"/>
                <a:ea typeface="맑은 고딕"/>
              </a:rPr>
              <a:t>Every 10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F9111-0CD3-5078-444E-38862156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131" y="2520985"/>
            <a:ext cx="4114800" cy="4114800"/>
          </a:xfrm>
          <a:prstGeom prst="rect">
            <a:avLst/>
          </a:prstGeom>
        </p:spPr>
      </p:pic>
      <p:pic>
        <p:nvPicPr>
          <p:cNvPr id="3" name="Picture 2" descr="A drawing of a circuit board&#10;&#10;Description automatically generated">
            <a:extLst>
              <a:ext uri="{FF2B5EF4-FFF2-40B4-BE49-F238E27FC236}">
                <a16:creationId xmlns:a16="http://schemas.microsoft.com/office/drawing/2014/main" id="{6BA40B3A-8FFD-19F4-C6E0-E65BF89C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25" y="252034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4EBB537-0545-4525-BF37-3A710CD2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/>
          <a:lstStyle/>
          <a:p>
            <a:r>
              <a:rPr lang="en-US" altLang="ko-KR"/>
              <a:t>Periods of Failure</a:t>
            </a:r>
            <a:endParaRPr lang="ko-KR" altLang="en-US"/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4D68DEAA-0CA8-B9A6-23EE-1A302125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7" y="1517739"/>
            <a:ext cx="8808567" cy="5338863"/>
          </a:xfrm>
          <a:prstGeom prst="rect">
            <a:avLst/>
          </a:prstGeom>
        </p:spPr>
      </p:pic>
      <p:pic>
        <p:nvPicPr>
          <p:cNvPr id="9" name="Picture 8" descr="A graph with red lines&#10;&#10;Description automatically generated">
            <a:extLst>
              <a:ext uri="{FF2B5EF4-FFF2-40B4-BE49-F238E27FC236}">
                <a16:creationId xmlns:a16="http://schemas.microsoft.com/office/drawing/2014/main" id="{78D2C003-6690-B050-518F-5D000B80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7" y="1520353"/>
            <a:ext cx="8802822" cy="5190043"/>
          </a:xfrm>
          <a:prstGeom prst="rect">
            <a:avLst/>
          </a:prstGeom>
        </p:spPr>
      </p:pic>
      <p:pic>
        <p:nvPicPr>
          <p:cNvPr id="5" name="Picture 4" descr="A graph with a red bar&#10;&#10;Description automatically generated">
            <a:extLst>
              <a:ext uri="{FF2B5EF4-FFF2-40B4-BE49-F238E27FC236}">
                <a16:creationId xmlns:a16="http://schemas.microsoft.com/office/drawing/2014/main" id="{276CEA9B-34A2-3ACA-393B-54F7D203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23" y="1909069"/>
            <a:ext cx="3960868" cy="3976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50431-8DA1-44FC-C811-C914E8AA6F2A}"/>
              </a:ext>
            </a:extLst>
          </p:cNvPr>
          <p:cNvSpPr txBox="1"/>
          <p:nvPr/>
        </p:nvSpPr>
        <p:spPr>
          <a:xfrm>
            <a:off x="396316" y="1079819"/>
            <a:ext cx="5086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 Light"/>
              </a:rPr>
              <a:t>Failures are infrequent, but usually severe</a:t>
            </a:r>
          </a:p>
        </p:txBody>
      </p:sp>
    </p:spTree>
    <p:extLst>
      <p:ext uri="{BB962C8B-B14F-4D97-AF65-F5344CB8AC3E}">
        <p14:creationId xmlns:p14="http://schemas.microsoft.com/office/powerpoint/2010/main" val="9242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7697" y="1466116"/>
            <a:ext cx="5112568" cy="1346292"/>
            <a:chOff x="857697" y="1466116"/>
            <a:chExt cx="5112568" cy="1346292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57697" y="2050892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>
                  <a:solidFill>
                    <a:srgbClr val="FB7600"/>
                  </a:solidFill>
                  <a:latin typeface="+mj-lt"/>
                </a:rPr>
                <a:t>Exploratory Data Analysis</a:t>
              </a:r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57697" y="2564904"/>
              <a:ext cx="5112568" cy="24750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200">
                <a:solidFill>
                  <a:srgbClr val="FB7600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857697" y="1466116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rgbClr val="FB7600"/>
                  </a:solidFill>
                  <a:latin typeface="+mj-lt"/>
                  <a:ea typeface="맑은 고딕"/>
                  <a:cs typeface="굴림" pitchFamily="50" charset="-127"/>
                </a:rPr>
                <a:t>03</a:t>
              </a:r>
              <a:endParaRPr kumimoji="1" lang="ko-KR" altLang="ko-KR" sz="4000" b="1">
                <a:solidFill>
                  <a:srgbClr val="FB76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57697" y="3266316"/>
            <a:ext cx="4078983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Normal Day vs Failure Day Sensor Data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Leading to Failure Data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2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EE724C1-37A5-4846-B95F-A1EDE5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86954"/>
            <a:ext cx="8352928" cy="79690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맑은 고딕"/>
              </a:rPr>
              <a:t>Normal Day v/s Failure Day Analog Signal Trends</a:t>
            </a:r>
            <a:endParaRPr lang="en-US" altLang="ko-KR"/>
          </a:p>
        </p:txBody>
      </p:sp>
      <p:pic>
        <p:nvPicPr>
          <p:cNvPr id="2" name="Picture 1" descr="A group of blue lines&#10;&#10;Description automatically generated">
            <a:extLst>
              <a:ext uri="{FF2B5EF4-FFF2-40B4-BE49-F238E27FC236}">
                <a16:creationId xmlns:a16="http://schemas.microsoft.com/office/drawing/2014/main" id="{4DF1A5AF-5E5B-A8AC-3A76-6F29D832A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4" b="49857"/>
          <a:stretch/>
        </p:blipFill>
        <p:spPr>
          <a:xfrm>
            <a:off x="125497" y="1328192"/>
            <a:ext cx="4248473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group of blue lines&#10;&#10;Description automatically generated">
            <a:extLst>
              <a:ext uri="{FF2B5EF4-FFF2-40B4-BE49-F238E27FC236}">
                <a16:creationId xmlns:a16="http://schemas.microsoft.com/office/drawing/2014/main" id="{AD0AB70B-7CB1-016B-A111-EEC2B097C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58"/>
          <a:stretch/>
        </p:blipFill>
        <p:spPr>
          <a:xfrm>
            <a:off x="4769220" y="1328192"/>
            <a:ext cx="4248472" cy="49811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A5638-471F-5806-0EAD-2994A0B20EE2}"/>
              </a:ext>
            </a:extLst>
          </p:cNvPr>
          <p:cNvSpPr/>
          <p:nvPr/>
        </p:nvSpPr>
        <p:spPr>
          <a:xfrm>
            <a:off x="1403648" y="905972"/>
            <a:ext cx="13915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  <a:ea typeface="맑은 고딕"/>
              </a:rPr>
              <a:t>Normal Day</a:t>
            </a:r>
            <a:endParaRPr lang="en-US" sz="1100" b="1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F8C63-F655-9BBF-2A46-8E4E3DC2A62D}"/>
              </a:ext>
            </a:extLst>
          </p:cNvPr>
          <p:cNvSpPr/>
          <p:nvPr/>
        </p:nvSpPr>
        <p:spPr>
          <a:xfrm>
            <a:off x="6244688" y="928082"/>
            <a:ext cx="1297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rgbClr val="FF0000"/>
                </a:solidFill>
                <a:ea typeface="맑은 고딕"/>
              </a:rPr>
              <a:t>Failure Day</a:t>
            </a:r>
            <a:endParaRPr lang="en-US" sz="1100" b="1">
              <a:ln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00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1291</Words>
  <Application>Microsoft Office PowerPoint</Application>
  <PresentationFormat>On-screen Show (4:3)</PresentationFormat>
  <Paragraphs>284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 Light</vt:lpstr>
      <vt:lpstr>Söhne</vt:lpstr>
      <vt:lpstr>Noto Sans</vt:lpstr>
      <vt:lpstr>Calibri</vt:lpstr>
      <vt:lpstr>Arial</vt:lpstr>
      <vt:lpstr>굴림체</vt:lpstr>
      <vt:lpstr>NimbusRomNo9L-Regu</vt:lpstr>
      <vt:lpstr>Arial,Sans-Serif</vt:lpstr>
      <vt:lpstr>맑은 고딕</vt:lpstr>
      <vt:lpstr>Office 테마</vt:lpstr>
      <vt:lpstr>Metro Rail – Predictive Maintenance Based On Anomaly Detection</vt:lpstr>
      <vt:lpstr>PowerPoint Presentation</vt:lpstr>
      <vt:lpstr>PowerPoint Presentation</vt:lpstr>
      <vt:lpstr>Background and Objectives</vt:lpstr>
      <vt:lpstr>PowerPoint Presentation</vt:lpstr>
      <vt:lpstr>Data Description</vt:lpstr>
      <vt:lpstr>Periods of Failure</vt:lpstr>
      <vt:lpstr>PowerPoint Presentation</vt:lpstr>
      <vt:lpstr>Normal Day v/s Failure Day Analog Signal Trends</vt:lpstr>
      <vt:lpstr>Normal Day v/s Failure Day Analog Signal Trends</vt:lpstr>
      <vt:lpstr>Normal Day v/s Failure Day Digital Signal Trends</vt:lpstr>
      <vt:lpstr>Normal Day v/s Failure Day Digital Signal Trends</vt:lpstr>
      <vt:lpstr>Normal Day v/s Failure Day Sensor Trends</vt:lpstr>
      <vt:lpstr>PowerPoint Presentation</vt:lpstr>
      <vt:lpstr>Classification Approach to Failure Detection</vt:lpstr>
      <vt:lpstr>Time to Failure Approach</vt:lpstr>
      <vt:lpstr>PowerPoint Presentation</vt:lpstr>
      <vt:lpstr>Autoencoder</vt:lpstr>
      <vt:lpstr>Sparse Autoencoder</vt:lpstr>
      <vt:lpstr>Variational Autoencoder</vt:lpstr>
      <vt:lpstr>Anomaly Detection using Autoencoder</vt:lpstr>
      <vt:lpstr>Online Learning</vt:lpstr>
      <vt:lpstr>Reconstruction Loss: SAE vs VAE &amp; Analog vs  Digital</vt:lpstr>
      <vt:lpstr>Results – Iteration 1 Train – Till the first occurrence of failure | Test – Remaining data till the end of July</vt:lpstr>
      <vt:lpstr>Results – Iteration 2 Train – Till April End | Test – Remaining data till the end of July</vt:lpstr>
      <vt:lpstr>Results – Iteration 3 Train – Till May End | Test – Remaining data till the end of July</vt:lpstr>
      <vt:lpstr>Results – Iteration 4 Train – Till June End | Test – Remaining data till the end of July</vt:lpstr>
      <vt:lpstr>Results – Summary</vt:lpstr>
      <vt:lpstr>PowerPoint Presentation</vt:lpstr>
      <vt:lpstr>Next Steps</vt:lpstr>
      <vt:lpstr>THANK YOU</vt:lpstr>
      <vt:lpstr>Appendix</vt:lpstr>
      <vt:lpstr>Anomaly Detection using Autoencoder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Vishal Gupta</cp:lastModifiedBy>
  <cp:revision>3</cp:revision>
  <dcterms:created xsi:type="dcterms:W3CDTF">2010-02-01T08:03:16Z</dcterms:created>
  <dcterms:modified xsi:type="dcterms:W3CDTF">2023-12-05T04:04:23Z</dcterms:modified>
  <cp:category>www.slidemembers.com</cp:category>
</cp:coreProperties>
</file>